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1"/>
  </p:sldMasterIdLst>
  <p:notesMasterIdLst>
    <p:notesMasterId r:id="rId33"/>
  </p:notesMasterIdLst>
  <p:sldIdLst>
    <p:sldId id="479" r:id="rId2"/>
    <p:sldId id="492" r:id="rId3"/>
    <p:sldId id="493" r:id="rId4"/>
    <p:sldId id="513" r:id="rId5"/>
    <p:sldId id="441" r:id="rId6"/>
    <p:sldId id="484" r:id="rId7"/>
    <p:sldId id="483" r:id="rId8"/>
    <p:sldId id="481" r:id="rId9"/>
    <p:sldId id="482" r:id="rId10"/>
    <p:sldId id="485" r:id="rId11"/>
    <p:sldId id="480" r:id="rId12"/>
    <p:sldId id="491" r:id="rId13"/>
    <p:sldId id="486" r:id="rId14"/>
    <p:sldId id="487" r:id="rId15"/>
    <p:sldId id="488" r:id="rId16"/>
    <p:sldId id="489" r:id="rId17"/>
    <p:sldId id="490" r:id="rId18"/>
    <p:sldId id="514" r:id="rId19"/>
    <p:sldId id="499" r:id="rId20"/>
    <p:sldId id="515" r:id="rId21"/>
    <p:sldId id="516" r:id="rId22"/>
    <p:sldId id="517" r:id="rId23"/>
    <p:sldId id="509" r:id="rId24"/>
    <p:sldId id="511" r:id="rId25"/>
    <p:sldId id="508" r:id="rId26"/>
    <p:sldId id="505" r:id="rId27"/>
    <p:sldId id="502" r:id="rId28"/>
    <p:sldId id="503" r:id="rId29"/>
    <p:sldId id="504" r:id="rId30"/>
    <p:sldId id="507" r:id="rId31"/>
    <p:sldId id="506" r:id="rId3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B2625DC-F44A-4048-9D9E-7FCC8DE43D79}">
          <p14:sldIdLst>
            <p14:sldId id="479"/>
          </p14:sldIdLst>
        </p14:section>
        <p14:section name=" 개발 가이드라인" id="{1E24320B-0D1C-46E5-8B91-DA72AF7AD4C1}">
          <p14:sldIdLst>
            <p14:sldId id="492"/>
            <p14:sldId id="493"/>
            <p14:sldId id="513"/>
            <p14:sldId id="441"/>
            <p14:sldId id="484"/>
            <p14:sldId id="483"/>
            <p14:sldId id="481"/>
            <p14:sldId id="482"/>
            <p14:sldId id="485"/>
            <p14:sldId id="480"/>
            <p14:sldId id="491"/>
            <p14:sldId id="486"/>
            <p14:sldId id="487"/>
            <p14:sldId id="488"/>
            <p14:sldId id="489"/>
            <p14:sldId id="490"/>
            <p14:sldId id="514"/>
            <p14:sldId id="499"/>
            <p14:sldId id="515"/>
            <p14:sldId id="516"/>
            <p14:sldId id="517"/>
            <p14:sldId id="509"/>
            <p14:sldId id="511"/>
            <p14:sldId id="508"/>
            <p14:sldId id="505"/>
            <p14:sldId id="502"/>
            <p14:sldId id="503"/>
            <p14:sldId id="504"/>
            <p14:sldId id="507"/>
            <p14:sldId id="5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928" autoAdjust="0"/>
  </p:normalViewPr>
  <p:slideViewPr>
    <p:cSldViewPr snapToGrid="0">
      <p:cViewPr varScale="1">
        <p:scale>
          <a:sx n="121" d="100"/>
          <a:sy n="121" d="100"/>
        </p:scale>
        <p:origin x="99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5A2D33-8BCC-4724-AA94-9EEABCFE6BED}" type="doc">
      <dgm:prSet loTypeId="urn:microsoft.com/office/officeart/2005/8/layout/process1" loCatId="process" qsTypeId="urn:microsoft.com/office/officeart/2005/8/quickstyle/simple1" qsCatId="simple" csTypeId="urn:microsoft.com/office/officeart/2005/8/colors/accent1_1" csCatId="accent1" phldr="1"/>
      <dgm:spPr/>
    </dgm:pt>
    <dgm:pt modelId="{7773253D-02FD-48FD-B274-517B651B679A}">
      <dgm:prSet phldrT="[텍스트]"/>
      <dgm:spPr/>
      <dgm:t>
        <a:bodyPr/>
        <a:lstStyle/>
        <a:p>
          <a:pPr latinLnBrk="1"/>
          <a:r>
            <a:rPr lang="ko-KR" altLang="en-US" dirty="0" err="1"/>
            <a:t>전처리</a:t>
          </a:r>
          <a:endParaRPr lang="ko-KR" altLang="en-US" dirty="0"/>
        </a:p>
      </dgm:t>
    </dgm:pt>
    <dgm:pt modelId="{B677DFE8-AF6C-4D64-8131-E73E147839A4}" type="parTrans" cxnId="{6F2FE997-7CCB-45C6-9DD8-3DAA5806351E}">
      <dgm:prSet/>
      <dgm:spPr/>
      <dgm:t>
        <a:bodyPr/>
        <a:lstStyle/>
        <a:p>
          <a:pPr latinLnBrk="1"/>
          <a:endParaRPr lang="ko-KR" altLang="en-US"/>
        </a:p>
      </dgm:t>
    </dgm:pt>
    <dgm:pt modelId="{F431ED1C-949E-4DF1-9AF1-1F9EC9E360D8}" type="sibTrans" cxnId="{6F2FE997-7CCB-45C6-9DD8-3DAA5806351E}">
      <dgm:prSet/>
      <dgm:spPr/>
      <dgm:t>
        <a:bodyPr/>
        <a:lstStyle/>
        <a:p>
          <a:pPr latinLnBrk="1"/>
          <a:endParaRPr lang="ko-KR" altLang="en-US"/>
        </a:p>
      </dgm:t>
    </dgm:pt>
    <dgm:pt modelId="{046F9485-48F6-49B7-90E3-135CD32FA9AF}">
      <dgm:prSet phldrT="[텍스트]"/>
      <dgm:spPr/>
      <dgm:t>
        <a:bodyPr/>
        <a:lstStyle/>
        <a:p>
          <a:pPr latinLnBrk="1"/>
          <a:r>
            <a:rPr lang="ko-KR" altLang="en-US" dirty="0"/>
            <a:t>학습</a:t>
          </a:r>
        </a:p>
      </dgm:t>
    </dgm:pt>
    <dgm:pt modelId="{4049AA0E-B7BF-4B80-BB2C-BED413BAC56E}" type="parTrans" cxnId="{94DD064D-2B2F-4C48-A25C-CC8EB4F58DB0}">
      <dgm:prSet/>
      <dgm:spPr/>
      <dgm:t>
        <a:bodyPr/>
        <a:lstStyle/>
        <a:p>
          <a:pPr latinLnBrk="1"/>
          <a:endParaRPr lang="ko-KR" altLang="en-US"/>
        </a:p>
      </dgm:t>
    </dgm:pt>
    <dgm:pt modelId="{8CE3E432-FB78-4C3D-80CF-DDEDE3AEA1DA}" type="sibTrans" cxnId="{94DD064D-2B2F-4C48-A25C-CC8EB4F58DB0}">
      <dgm:prSet/>
      <dgm:spPr/>
      <dgm:t>
        <a:bodyPr/>
        <a:lstStyle/>
        <a:p>
          <a:pPr latinLnBrk="1"/>
          <a:endParaRPr lang="ko-KR" altLang="en-US"/>
        </a:p>
      </dgm:t>
    </dgm:pt>
    <dgm:pt modelId="{A94DD6FF-C5A6-4383-A67D-877C2D82190E}">
      <dgm:prSet phldrT="[텍스트]"/>
      <dgm:spPr/>
      <dgm:t>
        <a:bodyPr/>
        <a:lstStyle/>
        <a:p>
          <a:pPr latinLnBrk="1"/>
          <a:r>
            <a:rPr lang="ko-KR" altLang="en-US" dirty="0"/>
            <a:t>모델 로드</a:t>
          </a:r>
        </a:p>
      </dgm:t>
    </dgm:pt>
    <dgm:pt modelId="{DF9383BF-E02D-43A3-A5C1-26686CEE0424}" type="parTrans" cxnId="{02C14C31-B407-46A0-B9E8-8CFC9FBE86F3}">
      <dgm:prSet/>
      <dgm:spPr/>
      <dgm:t>
        <a:bodyPr/>
        <a:lstStyle/>
        <a:p>
          <a:pPr latinLnBrk="1"/>
          <a:endParaRPr lang="ko-KR" altLang="en-US"/>
        </a:p>
      </dgm:t>
    </dgm:pt>
    <dgm:pt modelId="{7545F4E7-8484-4F5F-91EE-14B31BE25203}" type="sibTrans" cxnId="{02C14C31-B407-46A0-B9E8-8CFC9FBE86F3}">
      <dgm:prSet/>
      <dgm:spPr/>
      <dgm:t>
        <a:bodyPr/>
        <a:lstStyle/>
        <a:p>
          <a:pPr latinLnBrk="1"/>
          <a:endParaRPr lang="ko-KR" altLang="en-US"/>
        </a:p>
      </dgm:t>
    </dgm:pt>
    <dgm:pt modelId="{6674D286-6617-48F4-ABC2-DB5A001DA980}" type="pres">
      <dgm:prSet presAssocID="{DF5A2D33-8BCC-4724-AA94-9EEABCFE6BED}" presName="Name0" presStyleCnt="0">
        <dgm:presLayoutVars>
          <dgm:dir/>
          <dgm:resizeHandles val="exact"/>
        </dgm:presLayoutVars>
      </dgm:prSet>
      <dgm:spPr/>
    </dgm:pt>
    <dgm:pt modelId="{D248B8F5-D607-4D79-9293-B14163C3DE50}" type="pres">
      <dgm:prSet presAssocID="{7773253D-02FD-48FD-B274-517B651B679A}" presName="node" presStyleLbl="node1" presStyleIdx="0" presStyleCnt="3" custLinFactY="-100000" custLinFactNeighborX="-63187" custLinFactNeighborY="-100862">
        <dgm:presLayoutVars>
          <dgm:bulletEnabled val="1"/>
        </dgm:presLayoutVars>
      </dgm:prSet>
      <dgm:spPr/>
    </dgm:pt>
    <dgm:pt modelId="{77DA238D-53C4-4248-BD59-EE3172C6AE65}" type="pres">
      <dgm:prSet presAssocID="{F431ED1C-949E-4DF1-9AF1-1F9EC9E360D8}" presName="sibTrans" presStyleLbl="sibTrans2D1" presStyleIdx="0" presStyleCnt="2"/>
      <dgm:spPr/>
    </dgm:pt>
    <dgm:pt modelId="{1A1BBA45-6B24-4A6B-8A73-CC7693C70961}" type="pres">
      <dgm:prSet presAssocID="{F431ED1C-949E-4DF1-9AF1-1F9EC9E360D8}" presName="connectorText" presStyleLbl="sibTrans2D1" presStyleIdx="0" presStyleCnt="2"/>
      <dgm:spPr/>
    </dgm:pt>
    <dgm:pt modelId="{9C2F6BAE-CF0F-44D9-BE56-CE1DF06AAE08}" type="pres">
      <dgm:prSet presAssocID="{046F9485-48F6-49B7-90E3-135CD32FA9AF}" presName="node" presStyleLbl="node1" presStyleIdx="1" presStyleCnt="3">
        <dgm:presLayoutVars>
          <dgm:bulletEnabled val="1"/>
        </dgm:presLayoutVars>
      </dgm:prSet>
      <dgm:spPr/>
    </dgm:pt>
    <dgm:pt modelId="{00B5C87A-5634-4F76-AEDC-DFFBD901D62A}" type="pres">
      <dgm:prSet presAssocID="{8CE3E432-FB78-4C3D-80CF-DDEDE3AEA1DA}" presName="sibTrans" presStyleLbl="sibTrans2D1" presStyleIdx="1" presStyleCnt="2" custLinFactNeighborX="-2062" custLinFactNeighborY="78924"/>
      <dgm:spPr/>
    </dgm:pt>
    <dgm:pt modelId="{F3810648-5FA9-4B15-9023-3B8450685F99}" type="pres">
      <dgm:prSet presAssocID="{8CE3E432-FB78-4C3D-80CF-DDEDE3AEA1DA}" presName="connectorText" presStyleLbl="sibTrans2D1" presStyleIdx="1" presStyleCnt="2"/>
      <dgm:spPr/>
    </dgm:pt>
    <dgm:pt modelId="{40E6A14E-23B9-4173-84A1-8438786FA51B}" type="pres">
      <dgm:prSet presAssocID="{A94DD6FF-C5A6-4383-A67D-877C2D82190E}" presName="node" presStyleLbl="node1" presStyleIdx="2" presStyleCnt="3" custLinFactY="45486" custLinFactNeighborX="1641" custLinFactNeighborY="100000">
        <dgm:presLayoutVars>
          <dgm:bulletEnabled val="1"/>
        </dgm:presLayoutVars>
      </dgm:prSet>
      <dgm:spPr/>
    </dgm:pt>
  </dgm:ptLst>
  <dgm:cxnLst>
    <dgm:cxn modelId="{59A6C60B-31EE-4881-BB63-68A4756583BC}" type="presOf" srcId="{7773253D-02FD-48FD-B274-517B651B679A}" destId="{D248B8F5-D607-4D79-9293-B14163C3DE50}" srcOrd="0" destOrd="0" presId="urn:microsoft.com/office/officeart/2005/8/layout/process1"/>
    <dgm:cxn modelId="{02C14C31-B407-46A0-B9E8-8CFC9FBE86F3}" srcId="{DF5A2D33-8BCC-4724-AA94-9EEABCFE6BED}" destId="{A94DD6FF-C5A6-4383-A67D-877C2D82190E}" srcOrd="2" destOrd="0" parTransId="{DF9383BF-E02D-43A3-A5C1-26686CEE0424}" sibTransId="{7545F4E7-8484-4F5F-91EE-14B31BE25203}"/>
    <dgm:cxn modelId="{ED3C056B-5478-48E6-9C58-38290262E70B}" type="presOf" srcId="{8CE3E432-FB78-4C3D-80CF-DDEDE3AEA1DA}" destId="{F3810648-5FA9-4B15-9023-3B8450685F99}" srcOrd="1" destOrd="0" presId="urn:microsoft.com/office/officeart/2005/8/layout/process1"/>
    <dgm:cxn modelId="{94DD064D-2B2F-4C48-A25C-CC8EB4F58DB0}" srcId="{DF5A2D33-8BCC-4724-AA94-9EEABCFE6BED}" destId="{046F9485-48F6-49B7-90E3-135CD32FA9AF}" srcOrd="1" destOrd="0" parTransId="{4049AA0E-B7BF-4B80-BB2C-BED413BAC56E}" sibTransId="{8CE3E432-FB78-4C3D-80CF-DDEDE3AEA1DA}"/>
    <dgm:cxn modelId="{7D41EA7C-069B-432B-816A-9DEDFFA17792}" type="presOf" srcId="{046F9485-48F6-49B7-90E3-135CD32FA9AF}" destId="{9C2F6BAE-CF0F-44D9-BE56-CE1DF06AAE08}" srcOrd="0" destOrd="0" presId="urn:microsoft.com/office/officeart/2005/8/layout/process1"/>
    <dgm:cxn modelId="{6F2FE997-7CCB-45C6-9DD8-3DAA5806351E}" srcId="{DF5A2D33-8BCC-4724-AA94-9EEABCFE6BED}" destId="{7773253D-02FD-48FD-B274-517B651B679A}" srcOrd="0" destOrd="0" parTransId="{B677DFE8-AF6C-4D64-8131-E73E147839A4}" sibTransId="{F431ED1C-949E-4DF1-9AF1-1F9EC9E360D8}"/>
    <dgm:cxn modelId="{862D9DA8-1EC1-4B2A-A405-842CFE2FE71F}" type="presOf" srcId="{A94DD6FF-C5A6-4383-A67D-877C2D82190E}" destId="{40E6A14E-23B9-4173-84A1-8438786FA51B}" srcOrd="0" destOrd="0" presId="urn:microsoft.com/office/officeart/2005/8/layout/process1"/>
    <dgm:cxn modelId="{C1A39CBB-DA3B-4CB7-9F64-8AFA529438EA}" type="presOf" srcId="{F431ED1C-949E-4DF1-9AF1-1F9EC9E360D8}" destId="{1A1BBA45-6B24-4A6B-8A73-CC7693C70961}" srcOrd="1" destOrd="0" presId="urn:microsoft.com/office/officeart/2005/8/layout/process1"/>
    <dgm:cxn modelId="{966B52DE-4E64-41AB-B7A0-9F8B511BD80F}" type="presOf" srcId="{F431ED1C-949E-4DF1-9AF1-1F9EC9E360D8}" destId="{77DA238D-53C4-4248-BD59-EE3172C6AE65}" srcOrd="0" destOrd="0" presId="urn:microsoft.com/office/officeart/2005/8/layout/process1"/>
    <dgm:cxn modelId="{696975E5-95F9-41A0-B6C8-2643228F2304}" type="presOf" srcId="{DF5A2D33-8BCC-4724-AA94-9EEABCFE6BED}" destId="{6674D286-6617-48F4-ABC2-DB5A001DA980}" srcOrd="0" destOrd="0" presId="urn:microsoft.com/office/officeart/2005/8/layout/process1"/>
    <dgm:cxn modelId="{114F84EA-E1D9-4D2B-84E8-0A21F628CB62}" type="presOf" srcId="{8CE3E432-FB78-4C3D-80CF-DDEDE3AEA1DA}" destId="{00B5C87A-5634-4F76-AEDC-DFFBD901D62A}" srcOrd="0" destOrd="0" presId="urn:microsoft.com/office/officeart/2005/8/layout/process1"/>
    <dgm:cxn modelId="{95F5D654-CF84-411E-B6BD-DABA51782C3B}" type="presParOf" srcId="{6674D286-6617-48F4-ABC2-DB5A001DA980}" destId="{D248B8F5-D607-4D79-9293-B14163C3DE50}" srcOrd="0" destOrd="0" presId="urn:microsoft.com/office/officeart/2005/8/layout/process1"/>
    <dgm:cxn modelId="{D22864E5-43FC-402C-A91D-3EF19541252B}" type="presParOf" srcId="{6674D286-6617-48F4-ABC2-DB5A001DA980}" destId="{77DA238D-53C4-4248-BD59-EE3172C6AE65}" srcOrd="1" destOrd="0" presId="urn:microsoft.com/office/officeart/2005/8/layout/process1"/>
    <dgm:cxn modelId="{22E00BA3-C99A-4290-9BEE-C96474C996B7}" type="presParOf" srcId="{77DA238D-53C4-4248-BD59-EE3172C6AE65}" destId="{1A1BBA45-6B24-4A6B-8A73-CC7693C70961}" srcOrd="0" destOrd="0" presId="urn:microsoft.com/office/officeart/2005/8/layout/process1"/>
    <dgm:cxn modelId="{A68E18F8-D275-4C80-A700-98D9838773AD}" type="presParOf" srcId="{6674D286-6617-48F4-ABC2-DB5A001DA980}" destId="{9C2F6BAE-CF0F-44D9-BE56-CE1DF06AAE08}" srcOrd="2" destOrd="0" presId="urn:microsoft.com/office/officeart/2005/8/layout/process1"/>
    <dgm:cxn modelId="{8959EC1D-A5A0-429B-96CE-AD7610AF6BCB}" type="presParOf" srcId="{6674D286-6617-48F4-ABC2-DB5A001DA980}" destId="{00B5C87A-5634-4F76-AEDC-DFFBD901D62A}" srcOrd="3" destOrd="0" presId="urn:microsoft.com/office/officeart/2005/8/layout/process1"/>
    <dgm:cxn modelId="{384A67FD-0256-4FA5-B185-38E764A3F610}" type="presParOf" srcId="{00B5C87A-5634-4F76-AEDC-DFFBD901D62A}" destId="{F3810648-5FA9-4B15-9023-3B8450685F99}" srcOrd="0" destOrd="0" presId="urn:microsoft.com/office/officeart/2005/8/layout/process1"/>
    <dgm:cxn modelId="{C12FBC83-7390-4569-9D8C-F041E9B613ED}" type="presParOf" srcId="{6674D286-6617-48F4-ABC2-DB5A001DA980}" destId="{40E6A14E-23B9-4173-84A1-8438786FA51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48B8F5-D607-4D79-9293-B14163C3DE50}">
      <dsp:nvSpPr>
        <dsp:cNvPr id="0" name=""/>
        <dsp:cNvSpPr/>
      </dsp:nvSpPr>
      <dsp:spPr>
        <a:xfrm>
          <a:off x="0" y="0"/>
          <a:ext cx="1860926" cy="11165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dirty="0" err="1"/>
            <a:t>전처리</a:t>
          </a:r>
          <a:endParaRPr lang="ko-KR" altLang="en-US" sz="2900" kern="1200" dirty="0"/>
        </a:p>
      </dsp:txBody>
      <dsp:txXfrm>
        <a:off x="32703" y="32703"/>
        <a:ext cx="1795520" cy="1051149"/>
      </dsp:txXfrm>
    </dsp:sp>
    <dsp:sp modelId="{77DA238D-53C4-4248-BD59-EE3172C6AE65}">
      <dsp:nvSpPr>
        <dsp:cNvPr id="0" name=""/>
        <dsp:cNvSpPr/>
      </dsp:nvSpPr>
      <dsp:spPr>
        <a:xfrm rot="2005491">
          <a:off x="1957980" y="1198432"/>
          <a:ext cx="584082" cy="4615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900" kern="1200"/>
        </a:p>
      </dsp:txBody>
      <dsp:txXfrm>
        <a:off x="1969429" y="1252601"/>
        <a:ext cx="445629" cy="276905"/>
      </dsp:txXfrm>
    </dsp:sp>
    <dsp:sp modelId="{9C2F6BAE-CF0F-44D9-BE56-CE1DF06AAE08}">
      <dsp:nvSpPr>
        <dsp:cNvPr id="0" name=""/>
        <dsp:cNvSpPr/>
      </dsp:nvSpPr>
      <dsp:spPr>
        <a:xfrm>
          <a:off x="2611522" y="1723607"/>
          <a:ext cx="1860926" cy="11165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dirty="0"/>
            <a:t>학습</a:t>
          </a:r>
        </a:p>
      </dsp:txBody>
      <dsp:txXfrm>
        <a:off x="2644225" y="1756310"/>
        <a:ext cx="1795520" cy="1051149"/>
      </dsp:txXfrm>
    </dsp:sp>
    <dsp:sp modelId="{00B5C87A-5634-4F76-AEDC-DFFBD901D62A}">
      <dsp:nvSpPr>
        <dsp:cNvPr id="0" name=""/>
        <dsp:cNvSpPr/>
      </dsp:nvSpPr>
      <dsp:spPr>
        <a:xfrm rot="1912958">
          <a:off x="4594673" y="3235206"/>
          <a:ext cx="509625" cy="4615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900" kern="1200"/>
        </a:p>
      </dsp:txBody>
      <dsp:txXfrm>
        <a:off x="4605117" y="3290944"/>
        <a:ext cx="371172" cy="276905"/>
      </dsp:txXfrm>
    </dsp:sp>
    <dsp:sp modelId="{40E6A14E-23B9-4173-84A1-8438786FA51B}">
      <dsp:nvSpPr>
        <dsp:cNvPr id="0" name=""/>
        <dsp:cNvSpPr/>
      </dsp:nvSpPr>
      <dsp:spPr>
        <a:xfrm>
          <a:off x="5223045" y="3348039"/>
          <a:ext cx="1860926" cy="11165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dirty="0"/>
            <a:t>모델 로드</a:t>
          </a:r>
        </a:p>
      </dsp:txBody>
      <dsp:txXfrm>
        <a:off x="5255748" y="3380742"/>
        <a:ext cx="1795520" cy="10511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15C48-9497-4F24-B472-C49C75F26115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358C8-6CBB-445E-977A-010A6D6851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042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171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399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225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783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153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307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8182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791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3596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9905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671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36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989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258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724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199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190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140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720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660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010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931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30" y="1124744"/>
            <a:ext cx="8496944" cy="5449792"/>
          </a:xfr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 sz="1500" b="1"/>
            </a:lvl1pPr>
            <a:lvl2pPr>
              <a:lnSpc>
                <a:spcPct val="150000"/>
              </a:lnSpc>
              <a:defRPr sz="135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>
            <a:normAutofit/>
          </a:bodyPr>
          <a:lstStyle>
            <a:lvl1pPr algn="l">
              <a:defRPr sz="195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0623"/>
            <a:ext cx="30861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5278" y="6422343"/>
            <a:ext cx="20574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6286481"/>
            <a:ext cx="1786935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C15E307-51F7-4834-8C28-4114F69938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375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115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800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101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46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578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81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915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62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68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trip-picker_erd_excel.xlsx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FEF2C65-37FF-4CCD-BD96-F4DA364E9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5359940"/>
            <a:ext cx="8496944" cy="943583"/>
          </a:xfrm>
        </p:spPr>
        <p:txBody>
          <a:bodyPr/>
          <a:lstStyle/>
          <a:p>
            <a:r>
              <a:rPr lang="ko-KR" altLang="en-US" dirty="0"/>
              <a:t>여행지 추천 서비스 </a:t>
            </a:r>
            <a:r>
              <a:rPr lang="en-US" altLang="ko-KR" dirty="0"/>
              <a:t>&lt;Trip – Picker&gt;</a:t>
            </a:r>
            <a:r>
              <a:rPr lang="ko-KR" altLang="en-US" dirty="0"/>
              <a:t>의 </a:t>
            </a:r>
            <a:r>
              <a:rPr lang="en-US" altLang="ko-KR" dirty="0"/>
              <a:t>SAD V1.0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2019</a:t>
            </a:r>
            <a:r>
              <a:rPr lang="ko-KR" altLang="en-US" dirty="0"/>
              <a:t>년도 융합소프트웨어 종합설계 </a:t>
            </a:r>
            <a:r>
              <a:rPr lang="en-US" altLang="ko-KR" dirty="0"/>
              <a:t>1</a:t>
            </a:r>
            <a:r>
              <a:rPr lang="ko-KR" altLang="en-US" dirty="0"/>
              <a:t>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신수동 </a:t>
            </a:r>
            <a:r>
              <a:rPr lang="ko-KR" altLang="en-US" dirty="0" err="1"/>
              <a:t>크러셔</a:t>
            </a:r>
            <a:r>
              <a:rPr lang="en-US" altLang="ko-KR" dirty="0"/>
              <a:t>&gt;</a:t>
            </a:r>
            <a:r>
              <a:rPr lang="ko-KR" altLang="en-US" dirty="0"/>
              <a:t>가 제작했습니다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0BF19BE-4605-4BD0-A37C-62F46C43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423851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융합소프트웨어 종합설계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신수동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크러셔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DD0AA008-C964-46BA-8C31-E3C62E666866}"/>
              </a:ext>
            </a:extLst>
          </p:cNvPr>
          <p:cNvSpPr txBox="1">
            <a:spLocks/>
          </p:cNvSpPr>
          <p:nvPr/>
        </p:nvSpPr>
        <p:spPr>
          <a:xfrm>
            <a:off x="179512" y="2787671"/>
            <a:ext cx="8640960" cy="100611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5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Software Architecture Document 1.0</a:t>
            </a:r>
          </a:p>
          <a:p>
            <a:pPr algn="ctr"/>
            <a:endParaRPr lang="en-US" altLang="ko-KR" sz="24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(Trip-Picker SAD)</a:t>
            </a:r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089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392545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Repository Layer (DAO)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700000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3EAF148-B52A-4A3A-BBAC-ABBCA2210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27" t="34074" r="36042" b="28562"/>
          <a:stretch/>
        </p:blipFill>
        <p:spPr>
          <a:xfrm>
            <a:off x="1225364" y="2653559"/>
            <a:ext cx="3346636" cy="2602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6D345D-7BF6-408A-8C5E-13BC66FB24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63" t="20926" r="47604" b="28485"/>
          <a:stretch/>
        </p:blipFill>
        <p:spPr>
          <a:xfrm>
            <a:off x="6166036" y="2653559"/>
            <a:ext cx="1752600" cy="3149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71A38F-B9CE-4090-81D7-660A3104B064}"/>
              </a:ext>
            </a:extLst>
          </p:cNvPr>
          <p:cNvSpPr txBox="1"/>
          <p:nvPr/>
        </p:nvSpPr>
        <p:spPr>
          <a:xfrm>
            <a:off x="1703294" y="5495588"/>
            <a:ext cx="2390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Entity</a:t>
            </a:r>
            <a:r>
              <a:rPr lang="en-US" altLang="ko-KR" sz="1400" dirty="0">
                <a:latin typeface="+mn-ea"/>
              </a:rPr>
              <a:t> Class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7701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110682"/>
              </p:ext>
            </p:extLst>
          </p:nvPr>
        </p:nvGraphicFramePr>
        <p:xfrm>
          <a:off x="311150" y="91440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Input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CDFF0D48-49A2-5E4A-A057-50A6AFC9B7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334329"/>
              </p:ext>
            </p:extLst>
          </p:nvPr>
        </p:nvGraphicFramePr>
        <p:xfrm>
          <a:off x="4572000" y="90872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Output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A4BA9A4-2253-4F5C-AF93-33A7860D22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74" t="42592" r="47813" b="16482"/>
          <a:stretch/>
        </p:blipFill>
        <p:spPr>
          <a:xfrm>
            <a:off x="621961" y="1636285"/>
            <a:ext cx="3351551" cy="38360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A0E4407-BDA0-46B5-936F-2927810224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31" t="43583" r="49999" b="44075"/>
          <a:stretch/>
        </p:blipFill>
        <p:spPr>
          <a:xfrm>
            <a:off x="4739749" y="2326846"/>
            <a:ext cx="3665740" cy="14241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1E50E2-7775-48A6-910D-3EB455D889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91" t="55832" r="54688" b="36853"/>
          <a:stretch/>
        </p:blipFill>
        <p:spPr>
          <a:xfrm>
            <a:off x="4692706" y="3973415"/>
            <a:ext cx="3759827" cy="5482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30F0391-D6F1-4605-B674-6092AED0DD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189" t="56260" r="44790" b="37962"/>
          <a:stretch/>
        </p:blipFill>
        <p:spPr>
          <a:xfrm>
            <a:off x="4739750" y="4851783"/>
            <a:ext cx="3712783" cy="31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59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147510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16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GUI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F8F254EC-569C-4967-9004-05940B15E5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4731" r="998" b="5741"/>
          <a:stretch/>
        </p:blipFill>
        <p:spPr>
          <a:xfrm>
            <a:off x="1067618" y="2568548"/>
            <a:ext cx="7008764" cy="35651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4CA1FD-218A-43EA-A05F-55963FDD77C7}"/>
              </a:ext>
            </a:extLst>
          </p:cNvPr>
          <p:cNvSpPr txBox="1"/>
          <p:nvPr/>
        </p:nvSpPr>
        <p:spPr>
          <a:xfrm>
            <a:off x="2819399" y="5625370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GUI 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7109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302701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전체 회원 정보 조회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전체 회원 정보를 테이블 형태로 조회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Controller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145039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1F013C-C22B-4176-ACAA-9E3FC3267D7D}"/>
              </a:ext>
            </a:extLst>
          </p:cNvPr>
          <p:cNvSpPr txBox="1"/>
          <p:nvPr/>
        </p:nvSpPr>
        <p:spPr>
          <a:xfrm>
            <a:off x="2819400" y="5346932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Presentation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(Controller)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7289C4-D790-4F2A-AF24-A35757920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09" t="31482" r="19063" b="42592"/>
          <a:stretch/>
        </p:blipFill>
        <p:spPr>
          <a:xfrm>
            <a:off x="1466169" y="2907062"/>
            <a:ext cx="6211661" cy="2095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9266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617477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전체 회원 정보 조회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전체 회원 정보를 테이블 형태로 조회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Service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376007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7848CD0-B8D4-48C2-9FC1-107EA42BA51F}"/>
              </a:ext>
            </a:extLst>
          </p:cNvPr>
          <p:cNvSpPr txBox="1"/>
          <p:nvPr/>
        </p:nvSpPr>
        <p:spPr>
          <a:xfrm>
            <a:off x="6193740" y="3745023"/>
            <a:ext cx="2390775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Optional </a:t>
            </a:r>
            <a:r>
              <a:rPr lang="ko-KR" altLang="en-US" sz="1400" dirty="0">
                <a:latin typeface="+mn-ea"/>
              </a:rPr>
              <a:t>클래스를 이용해서 </a:t>
            </a:r>
            <a:r>
              <a:rPr lang="en-US" altLang="ko-KR" sz="1400" dirty="0">
                <a:latin typeface="+mn-ea"/>
              </a:rPr>
              <a:t>NPE</a:t>
            </a:r>
            <a:r>
              <a:rPr lang="ko-KR" altLang="en-US" sz="1400" dirty="0">
                <a:latin typeface="+mn-ea"/>
              </a:rPr>
              <a:t>를 유발할 수 있는 </a:t>
            </a:r>
            <a:r>
              <a:rPr lang="en-US" altLang="ko-KR" sz="1400" dirty="0">
                <a:latin typeface="+mn-ea"/>
              </a:rPr>
              <a:t>null</a:t>
            </a:r>
            <a:r>
              <a:rPr lang="ko-KR" altLang="en-US" sz="1400" dirty="0">
                <a:latin typeface="+mn-ea"/>
              </a:rPr>
              <a:t>을 직접 처리하지 않아도 되도록 함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7B9A20C-CCAF-476C-B017-3F3CC50E87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54" t="30185" r="12813" b="31111"/>
          <a:stretch/>
        </p:blipFill>
        <p:spPr>
          <a:xfrm>
            <a:off x="559485" y="3106848"/>
            <a:ext cx="5350043" cy="2409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D849AC-6A35-4ED2-8AF5-CABDADA334E4}"/>
              </a:ext>
            </a:extLst>
          </p:cNvPr>
          <p:cNvSpPr txBox="1"/>
          <p:nvPr/>
        </p:nvSpPr>
        <p:spPr>
          <a:xfrm>
            <a:off x="6157862" y="3029931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Business Logic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(Service)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8300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711022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전체 회원 정보 조회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전체 회원 정보를 테이블 형태로 조회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Repository Layer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240018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FC0F4A3-54DA-4C39-B7B7-0236F82425DD}"/>
              </a:ext>
            </a:extLst>
          </p:cNvPr>
          <p:cNvSpPr txBox="1"/>
          <p:nvPr/>
        </p:nvSpPr>
        <p:spPr>
          <a:xfrm>
            <a:off x="3376608" y="4008413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Repository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(Repository)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B29BED-C73A-40E6-8F16-2A119EECCA61}"/>
              </a:ext>
            </a:extLst>
          </p:cNvPr>
          <p:cNvSpPr txBox="1"/>
          <p:nvPr/>
        </p:nvSpPr>
        <p:spPr>
          <a:xfrm>
            <a:off x="1428527" y="4796083"/>
            <a:ext cx="6611597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Java ORM</a:t>
            </a:r>
            <a:r>
              <a:rPr lang="ko-KR" altLang="en-US" sz="1400" dirty="0">
                <a:latin typeface="+mn-ea"/>
              </a:rPr>
              <a:t>에 대한 </a:t>
            </a:r>
            <a:r>
              <a:rPr lang="en-US" altLang="ko-KR" sz="1400" dirty="0">
                <a:latin typeface="+mn-ea"/>
              </a:rPr>
              <a:t>API </a:t>
            </a:r>
            <a:r>
              <a:rPr lang="ko-KR" altLang="en-US" sz="1400" dirty="0">
                <a:latin typeface="+mn-ea"/>
              </a:rPr>
              <a:t>표준 명세인 </a:t>
            </a:r>
            <a:r>
              <a:rPr lang="en-US" altLang="ko-KR" sz="1400" dirty="0">
                <a:latin typeface="+mn-ea"/>
              </a:rPr>
              <a:t>JPA</a:t>
            </a:r>
            <a:r>
              <a:rPr lang="ko-KR" altLang="en-US" sz="1400" dirty="0">
                <a:latin typeface="+mn-ea"/>
              </a:rPr>
              <a:t>의 구현체 </a:t>
            </a:r>
            <a:r>
              <a:rPr lang="en-US" altLang="ko-KR" sz="1400" dirty="0">
                <a:latin typeface="+mn-ea"/>
              </a:rPr>
              <a:t>Hibernate</a:t>
            </a:r>
            <a:r>
              <a:rPr lang="ko-KR" altLang="en-US" sz="1400" dirty="0">
                <a:latin typeface="+mn-ea"/>
              </a:rPr>
              <a:t>를 활용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HQL</a:t>
            </a:r>
            <a:r>
              <a:rPr lang="ko-KR" altLang="en-US" sz="1400" dirty="0">
                <a:latin typeface="+mn-ea"/>
              </a:rPr>
              <a:t>이라 불리는 강력한 쿼리 언어를 포함해 객체 지향적으로 클래스와 테이블의 </a:t>
            </a:r>
            <a:r>
              <a:rPr lang="en-US" altLang="ko-KR" sz="1400" dirty="0">
                <a:latin typeface="+mn-ea"/>
              </a:rPr>
              <a:t>Mapping</a:t>
            </a:r>
            <a:r>
              <a:rPr lang="ko-KR" altLang="en-US" sz="1400" dirty="0">
                <a:latin typeface="+mn-ea"/>
              </a:rPr>
              <a:t>하기에 용이하다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ADD2AFB-D7B2-4E41-96C4-F9C8165DAF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80" t="33889" r="14480" b="53730"/>
          <a:stretch/>
        </p:blipFill>
        <p:spPr>
          <a:xfrm>
            <a:off x="1428527" y="2749741"/>
            <a:ext cx="6286939" cy="106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2791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694242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전체 회원 정보 조회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전체 회원 정보를 테이블 형태로 조회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Enity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 Class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088219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71A30C0F-6E2B-4D60-8990-181449A226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27" t="34074" r="36042" b="28562"/>
          <a:stretch/>
        </p:blipFill>
        <p:spPr>
          <a:xfrm>
            <a:off x="1225364" y="2653559"/>
            <a:ext cx="3346636" cy="2602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D1B0F48-C71C-4E80-928E-55612821CC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63" t="20926" r="47604" b="28485"/>
          <a:stretch/>
        </p:blipFill>
        <p:spPr>
          <a:xfrm>
            <a:off x="6166036" y="2653559"/>
            <a:ext cx="1752600" cy="3149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2573C9-C865-4220-8A9F-76B48D8BA9A9}"/>
              </a:ext>
            </a:extLst>
          </p:cNvPr>
          <p:cNvSpPr txBox="1"/>
          <p:nvPr/>
        </p:nvSpPr>
        <p:spPr>
          <a:xfrm>
            <a:off x="1703294" y="5495588"/>
            <a:ext cx="2390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Entity</a:t>
            </a:r>
            <a:r>
              <a:rPr lang="en-US" altLang="ko-KR" sz="1400" dirty="0">
                <a:latin typeface="+mn-ea"/>
              </a:rPr>
              <a:t> Class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3801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/>
        </p:nvGraphicFramePr>
        <p:xfrm>
          <a:off x="311150" y="91440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Input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CDFF0D48-49A2-5E4A-A057-50A6AFC9B7ED}"/>
              </a:ext>
            </a:extLst>
          </p:cNvPr>
          <p:cNvGraphicFramePr>
            <a:graphicFrameLocks noGrp="1"/>
          </p:cNvGraphicFramePr>
          <p:nvPr/>
        </p:nvGraphicFramePr>
        <p:xfrm>
          <a:off x="4572000" y="90872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Output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6503552-8EF0-4A10-9E62-1BF82D1BA975}"/>
              </a:ext>
            </a:extLst>
          </p:cNvPr>
          <p:cNvSpPr txBox="1"/>
          <p:nvPr/>
        </p:nvSpPr>
        <p:spPr>
          <a:xfrm>
            <a:off x="1102349" y="3597094"/>
            <a:ext cx="2390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X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D4424B-098E-4A37-8AA3-62CA165191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83" t="32222" r="38958" b="12037"/>
          <a:stretch/>
        </p:blipFill>
        <p:spPr>
          <a:xfrm>
            <a:off x="4795811" y="1924062"/>
            <a:ext cx="3658902" cy="396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08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4E51456-9BC2-4D33-8F13-497EC4527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추천 알고리즘 개요 </a:t>
            </a:r>
            <a:r>
              <a:rPr lang="en-US" altLang="ko-KR" dirty="0"/>
              <a:t>– </a:t>
            </a:r>
            <a:r>
              <a:rPr lang="ko-KR" altLang="en-US" dirty="0"/>
              <a:t>지역 추천 시스템</a:t>
            </a:r>
            <a:r>
              <a:rPr lang="en-US" altLang="ko-KR" dirty="0"/>
              <a:t> &amp; </a:t>
            </a:r>
            <a:r>
              <a:rPr lang="ko-KR" altLang="en-US" dirty="0"/>
              <a:t>여행 스타일별 게시물 추천 기능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8ED94F8-1A66-48EC-BFD2-DF7C43FCA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" r="1495" b="5834"/>
          <a:stretch/>
        </p:blipFill>
        <p:spPr bwMode="auto">
          <a:xfrm>
            <a:off x="887381" y="2216283"/>
            <a:ext cx="2580180" cy="187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F0ACAB6-287B-4F41-9FD8-1619BB0AB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976" y="2759445"/>
            <a:ext cx="3663699" cy="60176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D80EFE4-3A2E-4D4C-A2FA-90EF01BE392F}"/>
              </a:ext>
            </a:extLst>
          </p:cNvPr>
          <p:cNvSpPr/>
          <p:nvPr/>
        </p:nvSpPr>
        <p:spPr>
          <a:xfrm>
            <a:off x="949308" y="1280926"/>
            <a:ext cx="2518253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결정 트리의</a:t>
            </a:r>
            <a:endParaRPr lang="en-US" altLang="ko-KR" sz="135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랜덤 포레스트 </a:t>
            </a:r>
            <a:r>
              <a:rPr lang="en-US" altLang="ko-KR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(Random Forest)</a:t>
            </a:r>
          </a:p>
          <a:p>
            <a:pPr algn="ctr"/>
            <a:r>
              <a:rPr lang="ko-KR" altLang="en-US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방식을 이용한 지역 추천 기능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4ED537B-3B34-4DFE-B902-AEEE83CDCC1C}"/>
              </a:ext>
            </a:extLst>
          </p:cNvPr>
          <p:cNvSpPr/>
          <p:nvPr/>
        </p:nvSpPr>
        <p:spPr>
          <a:xfrm>
            <a:off x="5370380" y="1384802"/>
            <a:ext cx="283923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 필터링 방식을</a:t>
            </a:r>
            <a:endParaRPr lang="en-US" altLang="ko-KR" sz="135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이용한 여행 스타일별 게시물 추천 기능</a:t>
            </a:r>
            <a:endParaRPr lang="en-US" altLang="ko-KR" sz="135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045F28-1473-4F10-B6DE-8EE6C430A113}"/>
              </a:ext>
            </a:extLst>
          </p:cNvPr>
          <p:cNvSpPr txBox="1"/>
          <p:nvPr/>
        </p:nvSpPr>
        <p:spPr>
          <a:xfrm>
            <a:off x="4485077" y="5211938"/>
            <a:ext cx="425949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b="1" dirty="0"/>
              <a:t>여행 게시물에 존재하는 </a:t>
            </a:r>
            <a:r>
              <a:rPr lang="en-US" altLang="ko-KR" sz="1300" b="1" dirty="0"/>
              <a:t>10</a:t>
            </a:r>
            <a:r>
              <a:rPr lang="ko-KR" altLang="en-US" sz="1300" b="1" dirty="0"/>
              <a:t>가지 카테고리는 </a:t>
            </a:r>
            <a:endParaRPr lang="en-US" altLang="ko-KR" sz="1300" b="1" dirty="0"/>
          </a:p>
          <a:p>
            <a:pPr algn="ctr"/>
            <a:r>
              <a:rPr lang="ko-KR" altLang="en-US" sz="1300" b="1" dirty="0"/>
              <a:t>사용자의 </a:t>
            </a:r>
            <a:r>
              <a:rPr lang="en-US" altLang="ko-KR" sz="1300" b="1" dirty="0"/>
              <a:t>‘</a:t>
            </a:r>
            <a:r>
              <a:rPr lang="ko-KR" altLang="en-US" sz="1300" b="1" dirty="0"/>
              <a:t>여행 스타일</a:t>
            </a:r>
            <a:r>
              <a:rPr lang="en-US" altLang="ko-KR" sz="1300" b="1" dirty="0"/>
              <a:t>’</a:t>
            </a:r>
            <a:r>
              <a:rPr lang="ko-KR" altLang="en-US" sz="1300" b="1" dirty="0"/>
              <a:t>별로 다른 가중치를 </a:t>
            </a:r>
            <a:r>
              <a:rPr lang="ko-KR" altLang="en-US" sz="1300" b="1" dirty="0" err="1"/>
              <a:t>부여받는다</a:t>
            </a:r>
            <a:r>
              <a:rPr lang="en-US" altLang="ko-KR" sz="1300" b="1" dirty="0"/>
              <a:t>.</a:t>
            </a:r>
          </a:p>
          <a:p>
            <a:pPr algn="ctr"/>
            <a:r>
              <a:rPr lang="ko-KR" altLang="en-US" sz="1300" b="1" dirty="0"/>
              <a:t>해당 가중치 값 만큼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사용자의 여행 스타일에 보여지는 </a:t>
            </a:r>
            <a:endParaRPr lang="en-US" altLang="ko-KR" sz="1300" b="1" dirty="0"/>
          </a:p>
          <a:p>
            <a:pPr algn="ctr"/>
            <a:r>
              <a:rPr lang="ko-KR" altLang="en-US" sz="1300" b="1" dirty="0">
                <a:solidFill>
                  <a:srgbClr val="FF0000"/>
                </a:solidFill>
              </a:rPr>
              <a:t>여행 게시물의 카테고리별 개수가 결정</a:t>
            </a:r>
            <a:r>
              <a:rPr lang="ko-KR" altLang="en-US" sz="1300" b="1" dirty="0"/>
              <a:t>된다</a:t>
            </a:r>
            <a:r>
              <a:rPr lang="en-US" altLang="ko-KR" sz="1300" b="1" dirty="0"/>
              <a:t>.</a:t>
            </a:r>
          </a:p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789806-FFBF-43E9-9462-B0E8B00B532E}"/>
              </a:ext>
            </a:extLst>
          </p:cNvPr>
          <p:cNvSpPr txBox="1"/>
          <p:nvPr/>
        </p:nvSpPr>
        <p:spPr>
          <a:xfrm>
            <a:off x="622689" y="4930743"/>
            <a:ext cx="3549370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b="1" dirty="0"/>
              <a:t>국민관광공사의 데이터를 기계학습 시킨 다음</a:t>
            </a:r>
            <a:r>
              <a:rPr lang="en-US" altLang="ko-KR" sz="1300" b="1" dirty="0"/>
              <a:t>,</a:t>
            </a:r>
            <a:br>
              <a:rPr lang="en-US" altLang="ko-KR" sz="1300" b="1" dirty="0"/>
            </a:br>
            <a:r>
              <a:rPr lang="ko-KR" altLang="en-US" sz="1300" b="1" dirty="0"/>
              <a:t>사용자에게 여행 형태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동행자 수와 관계</a:t>
            </a:r>
            <a:r>
              <a:rPr lang="en-US" altLang="ko-KR" sz="1300" b="1" dirty="0"/>
              <a:t>,</a:t>
            </a:r>
          </a:p>
          <a:p>
            <a:pPr algn="ctr"/>
            <a:r>
              <a:rPr lang="ko-KR" altLang="en-US" sz="1300" b="1" dirty="0"/>
              <a:t>예산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나이</a:t>
            </a:r>
            <a:r>
              <a:rPr lang="en-US" altLang="ko-KR" sz="1300" b="1" dirty="0"/>
              <a:t>, </a:t>
            </a:r>
            <a:r>
              <a:rPr lang="ko-KR" altLang="en-US" sz="1300" b="1" dirty="0" err="1"/>
              <a:t>기혼여부등을</a:t>
            </a:r>
            <a:r>
              <a:rPr lang="ko-KR" altLang="en-US" sz="1300" b="1" dirty="0"/>
              <a:t> </a:t>
            </a:r>
            <a:r>
              <a:rPr lang="ko-KR" altLang="en-US" sz="1300" b="1" dirty="0" err="1"/>
              <a:t>입력받아</a:t>
            </a:r>
            <a:endParaRPr lang="en-US" altLang="ko-KR" sz="1300" b="1" dirty="0"/>
          </a:p>
          <a:p>
            <a:pPr algn="ctr"/>
            <a:r>
              <a:rPr lang="ko-KR" altLang="en-US" sz="1300" b="1" dirty="0"/>
              <a:t>학습시킨 데이터 모델을 기반으로</a:t>
            </a:r>
            <a:endParaRPr lang="en-US" altLang="ko-KR" sz="1300" b="1" dirty="0"/>
          </a:p>
          <a:p>
            <a:pPr algn="ctr"/>
            <a:r>
              <a:rPr lang="ko-KR" altLang="en-US" sz="1300" b="1" dirty="0"/>
              <a:t>사용자가 어떤 여행지를 갈 확률이 </a:t>
            </a:r>
            <a:r>
              <a:rPr lang="ko-KR" altLang="en-US" sz="1300" b="1" dirty="0" err="1"/>
              <a:t>높은지</a:t>
            </a:r>
            <a:endParaRPr lang="en-US" altLang="ko-KR" sz="1300" b="1" dirty="0"/>
          </a:p>
          <a:p>
            <a:pPr algn="ctr"/>
            <a:r>
              <a:rPr lang="en-US" altLang="ko-KR" sz="1300" b="1" dirty="0"/>
              <a:t>Match</a:t>
            </a:r>
            <a:r>
              <a:rPr lang="ko-KR" altLang="en-US" sz="1300" b="1" dirty="0"/>
              <a:t> 하여 여행지를 추천한다</a:t>
            </a:r>
            <a:r>
              <a:rPr lang="en-US" altLang="ko-KR" sz="13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2359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05660F8-5409-4D7E-90BA-6CF5B74F2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알고리즘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랜덤 포레스트 방식을 이용한 여행지 추천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이론개요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6C6D085-9C17-4F80-BD5F-7F3615A2F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" y="1294422"/>
            <a:ext cx="4140200" cy="2236178"/>
          </a:xfrm>
        </p:spPr>
        <p:txBody>
          <a:bodyPr/>
          <a:lstStyle/>
          <a:p>
            <a:r>
              <a:rPr lang="ko-KR" altLang="en-US" dirty="0"/>
              <a:t>랜덤 포레스트 </a:t>
            </a:r>
            <a:r>
              <a:rPr lang="en-US" altLang="ko-KR" dirty="0"/>
              <a:t>(Random Forest)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: </a:t>
            </a:r>
            <a:r>
              <a:rPr lang="ko-KR" altLang="ko-KR" dirty="0"/>
              <a:t>다수의 의사결정</a:t>
            </a:r>
            <a:r>
              <a:rPr lang="ko-KR" altLang="en-US" dirty="0"/>
              <a:t>나무</a:t>
            </a:r>
            <a:r>
              <a:rPr lang="ko-KR" altLang="ko-KR" dirty="0"/>
              <a:t>로부터 나온 </a:t>
            </a:r>
            <a:br>
              <a:rPr lang="en-US" altLang="ko-KR" dirty="0"/>
            </a:br>
            <a:r>
              <a:rPr lang="ko-KR" altLang="ko-KR" dirty="0"/>
              <a:t>예측 결과를 </a:t>
            </a:r>
            <a:r>
              <a:rPr lang="en-US" altLang="ko-KR" dirty="0"/>
              <a:t>Voting</a:t>
            </a:r>
            <a:r>
              <a:rPr lang="ko-KR" altLang="en-US" dirty="0"/>
              <a:t>하여 예측 결과를</a:t>
            </a:r>
            <a:br>
              <a:rPr lang="en-US" altLang="ko-KR" dirty="0"/>
            </a:br>
            <a:r>
              <a:rPr lang="ko-KR" altLang="en-US" dirty="0"/>
              <a:t>내는</a:t>
            </a:r>
            <a:r>
              <a:rPr lang="ko-KR" altLang="ko-KR" dirty="0"/>
              <a:t> 앙상블 기법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/>
            <a:r>
              <a:rPr lang="ko-KR" altLang="ko-KR" sz="700" dirty="0"/>
              <a:t>앙상블 방법</a:t>
            </a:r>
            <a:r>
              <a:rPr lang="en-US" altLang="ko-KR" sz="700" dirty="0"/>
              <a:t>(ensemble method) : </a:t>
            </a:r>
            <a:r>
              <a:rPr lang="ko-KR" altLang="ko-KR" sz="600" dirty="0"/>
              <a:t>여러 개의 모델을 학습시켜 그 모델들의</a:t>
            </a:r>
            <a:r>
              <a:rPr lang="en-US" altLang="ko-KR" sz="600" dirty="0"/>
              <a:t> </a:t>
            </a:r>
            <a:r>
              <a:rPr lang="ko-KR" altLang="ko-KR" sz="600" dirty="0"/>
              <a:t>예측결과들을 이용해 하나의 모델보다</a:t>
            </a:r>
            <a:r>
              <a:rPr lang="en-US" altLang="ko-KR" sz="600" dirty="0"/>
              <a:t> </a:t>
            </a:r>
            <a:r>
              <a:rPr lang="ko-KR" altLang="ko-KR" sz="600" dirty="0"/>
              <a:t>더 나은 값을 예측하는 방법</a:t>
            </a:r>
            <a:endParaRPr lang="en-US" altLang="ko-KR" sz="600" dirty="0"/>
          </a:p>
          <a:p>
            <a:pPr lvl="1"/>
            <a:endParaRPr lang="en-US" altLang="ko-KR" sz="600" dirty="0"/>
          </a:p>
          <a:p>
            <a:pPr marL="457200" lvl="1" indent="0">
              <a:buNone/>
            </a:pPr>
            <a:endParaRPr lang="ko-KR" altLang="ko-KR" sz="600" dirty="0"/>
          </a:p>
          <a:p>
            <a:endParaRPr lang="en-US" altLang="ko-KR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FD969E9-EE3F-4716-891D-4C83E144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" r="1495" b="5834"/>
          <a:stretch/>
        </p:blipFill>
        <p:spPr bwMode="auto">
          <a:xfrm>
            <a:off x="5217160" y="1337807"/>
            <a:ext cx="3012192" cy="219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2F58EFB-44ED-4DF7-ACF1-452A5928175C}"/>
              </a:ext>
            </a:extLst>
          </p:cNvPr>
          <p:cNvSpPr txBox="1">
            <a:spLocks/>
          </p:cNvSpPr>
          <p:nvPr/>
        </p:nvSpPr>
        <p:spPr>
          <a:xfrm>
            <a:off x="251520" y="3916302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공공데이터 </a:t>
            </a:r>
            <a:r>
              <a:rPr lang="en-US" altLang="ko-KR" dirty="0"/>
              <a:t>‘</a:t>
            </a:r>
            <a:r>
              <a:rPr lang="ko-KR" altLang="en-US" dirty="0"/>
              <a:t>국민여행조사</a:t>
            </a:r>
            <a:r>
              <a:rPr lang="en-US" altLang="ko-KR" dirty="0"/>
              <a:t>’</a:t>
            </a:r>
            <a:r>
              <a:rPr lang="ko-KR" altLang="en-US" dirty="0"/>
              <a:t> 데이터 이용</a:t>
            </a:r>
            <a:r>
              <a:rPr lang="en-US" altLang="ko-KR" dirty="0"/>
              <a:t>(2015~2017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지역 추천시에 설문조사를 받아서 모델에 넣어 사용자가 어떤 지역으로 여행을 가고 싶어할지 예측</a:t>
            </a:r>
            <a:r>
              <a:rPr lang="en-US" altLang="ko-KR" dirty="0"/>
              <a:t>.</a:t>
            </a: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FA982B2C-633A-49C2-90E7-7AEA3AF23BDC}"/>
              </a:ext>
            </a:extLst>
          </p:cNvPr>
          <p:cNvSpPr txBox="1">
            <a:spLocks/>
          </p:cNvSpPr>
          <p:nvPr/>
        </p:nvSpPr>
        <p:spPr>
          <a:xfrm>
            <a:off x="5217160" y="3916302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ko-KR"/>
            </a:defPPr>
            <a:lvl1pPr marL="171450" indent="-171450">
              <a:lnSpc>
                <a:spcPct val="150000"/>
              </a:lnSpc>
              <a:spcBef>
                <a:spcPts val="1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1500" b="1"/>
            </a:lvl1pPr>
            <a:lvl2pPr marL="6858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/>
            </a:lvl2pPr>
            <a:lvl3pPr marL="11430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3pPr>
            <a:lvl4pPr marL="16002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4pPr>
            <a:lvl5pPr marL="20574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설문조사 내용</a:t>
            </a:r>
            <a:r>
              <a:rPr lang="en-US" altLang="ko-KR" dirty="0"/>
              <a:t>:</a:t>
            </a:r>
          </a:p>
          <a:p>
            <a:pPr lvl="1"/>
            <a:r>
              <a:rPr lang="ko-KR" altLang="en-US" dirty="0"/>
              <a:t>당일치기</a:t>
            </a:r>
            <a:r>
              <a:rPr lang="en-US" altLang="ko-KR" dirty="0"/>
              <a:t> or </a:t>
            </a:r>
            <a:r>
              <a:rPr lang="ko-KR" altLang="en-US" dirty="0"/>
              <a:t>숙박</a:t>
            </a:r>
            <a:endParaRPr lang="en-US" altLang="ko-KR" dirty="0"/>
          </a:p>
          <a:p>
            <a:pPr lvl="1"/>
            <a:r>
              <a:rPr lang="ko-KR" altLang="en-US" dirty="0" err="1"/>
              <a:t>여행출발시기</a:t>
            </a:r>
            <a:endParaRPr lang="en-US" altLang="ko-KR" dirty="0"/>
          </a:p>
          <a:p>
            <a:pPr lvl="1"/>
            <a:r>
              <a:rPr lang="ko-KR" altLang="en-US" dirty="0"/>
              <a:t>함께 여행한 일행 수</a:t>
            </a:r>
            <a:endParaRPr lang="en-US" altLang="ko-KR" dirty="0"/>
          </a:p>
          <a:p>
            <a:pPr lvl="1"/>
            <a:r>
              <a:rPr lang="ko-KR" altLang="en-US" dirty="0"/>
              <a:t>동행한 사람과의 관계</a:t>
            </a:r>
            <a:endParaRPr lang="en-US" altLang="ko-KR" dirty="0"/>
          </a:p>
          <a:p>
            <a:pPr lvl="1"/>
            <a:r>
              <a:rPr lang="ko-KR" altLang="en-US" dirty="0"/>
              <a:t>여행지에서의 활동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93667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8EDC73F-7252-4D63-99E2-A5F4F0673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디자인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CC92DFA-7571-473B-BF41-D68B1C45B5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43" b="8681"/>
          <a:stretch/>
        </p:blipFill>
        <p:spPr>
          <a:xfrm>
            <a:off x="1205649" y="1059337"/>
            <a:ext cx="6732702" cy="509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097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9A3B9BCB-745D-4C21-B86C-6FA3291E233F}"/>
              </a:ext>
            </a:extLst>
          </p:cNvPr>
          <p:cNvSpPr txBox="1">
            <a:spLocks/>
          </p:cNvSpPr>
          <p:nvPr/>
        </p:nvSpPr>
        <p:spPr>
          <a:xfrm>
            <a:off x="179514" y="399923"/>
            <a:ext cx="8640960" cy="514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알고리즘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랜덤 포레스트 방식을 이용한 여행지 추천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구현 설계</a:t>
            </a:r>
            <a:endParaRPr lang="ko-KR" altLang="en-US" dirty="0"/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480EDE3C-4520-4A27-A265-5FC7AAABA9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8374717"/>
              </p:ext>
            </p:extLst>
          </p:nvPr>
        </p:nvGraphicFramePr>
        <p:xfrm>
          <a:off x="990639" y="1382110"/>
          <a:ext cx="7083972" cy="4563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C8F445D4-7E83-42BF-A125-DA2B16AA90E1}"/>
              </a:ext>
            </a:extLst>
          </p:cNvPr>
          <p:cNvSpPr/>
          <p:nvPr/>
        </p:nvSpPr>
        <p:spPr>
          <a:xfrm>
            <a:off x="2919581" y="143325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 err="1"/>
              <a:t>머신러닝에</a:t>
            </a:r>
            <a:r>
              <a:rPr lang="ko-KR" altLang="en-US" b="1" dirty="0"/>
              <a:t> 적합하도록 </a:t>
            </a:r>
            <a:br>
              <a:rPr lang="en-US" altLang="ko-KR" b="1" dirty="0"/>
            </a:br>
            <a:r>
              <a:rPr lang="ko-KR" altLang="en-US" b="1" dirty="0"/>
              <a:t>수치형 데이터로 값을 변형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550C407-0201-468F-A4D2-481DDD17E513}"/>
              </a:ext>
            </a:extLst>
          </p:cNvPr>
          <p:cNvSpPr/>
          <p:nvPr/>
        </p:nvSpPr>
        <p:spPr>
          <a:xfrm>
            <a:off x="794248" y="3728196"/>
            <a:ext cx="61478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err="1"/>
              <a:t>랜덤포레스트</a:t>
            </a:r>
            <a:r>
              <a:rPr lang="ko-KR" altLang="en-US" sz="1600" b="1" dirty="0"/>
              <a:t> 모델 생성과</a:t>
            </a:r>
            <a:endParaRPr lang="en-US" altLang="ko-KR" sz="1600" b="1" dirty="0"/>
          </a:p>
          <a:p>
            <a:r>
              <a:rPr lang="ko-KR" altLang="en-US" sz="1600" b="1" dirty="0" err="1"/>
              <a:t>하이퍼</a:t>
            </a:r>
            <a:r>
              <a:rPr lang="ko-KR" altLang="en-US" sz="1600" b="1" dirty="0"/>
              <a:t> 파라미터 생성</a:t>
            </a:r>
            <a:endParaRPr lang="en-US" altLang="ko-KR" sz="1600" b="1" dirty="0"/>
          </a:p>
          <a:p>
            <a:r>
              <a:rPr lang="en-US" altLang="ko-KR" sz="1600" b="1" dirty="0"/>
              <a:t>Python</a:t>
            </a:r>
            <a:r>
              <a:rPr lang="ko-KR" altLang="en-US" sz="1600" b="1" dirty="0"/>
              <a:t>의 </a:t>
            </a:r>
            <a:r>
              <a:rPr lang="en-US" altLang="ko-KR" sz="1600" b="1" dirty="0" err="1"/>
              <a:t>scikit</a:t>
            </a:r>
            <a:r>
              <a:rPr lang="en-US" altLang="ko-KR" sz="1600" b="1" dirty="0"/>
              <a:t>-learn </a:t>
            </a:r>
            <a:r>
              <a:rPr lang="ko-KR" altLang="en-US" sz="1600" b="1" dirty="0"/>
              <a:t>모듈에 있는 </a:t>
            </a:r>
            <a:r>
              <a:rPr lang="en-US" altLang="ko-KR" sz="1600" b="1" dirty="0" err="1"/>
              <a:t>RandomForestClassifier</a:t>
            </a:r>
            <a:r>
              <a:rPr lang="en-US" altLang="ko-KR" sz="1600" b="1" dirty="0"/>
              <a:t> Class </a:t>
            </a:r>
            <a:r>
              <a:rPr lang="ko-KR" altLang="en-US" sz="1600" b="1" dirty="0"/>
              <a:t>이용</a:t>
            </a:r>
            <a:r>
              <a:rPr lang="en-US" altLang="ko-KR" sz="1600" b="1" dirty="0"/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17956A3-0F81-4F51-B812-7B0F54701E96}"/>
              </a:ext>
            </a:extLst>
          </p:cNvPr>
          <p:cNvSpPr/>
          <p:nvPr/>
        </p:nvSpPr>
        <p:spPr>
          <a:xfrm>
            <a:off x="2017986" y="5622715"/>
            <a:ext cx="49240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모델을 </a:t>
            </a:r>
            <a:r>
              <a:rPr lang="en-US" altLang="ko-KR" b="1" dirty="0"/>
              <a:t>Python</a:t>
            </a:r>
            <a:r>
              <a:rPr lang="ko-KR" altLang="en-US" b="1" dirty="0"/>
              <a:t>의 </a:t>
            </a:r>
            <a:r>
              <a:rPr lang="en-US" altLang="ko-KR" b="1" dirty="0" err="1"/>
              <a:t>joblib</a:t>
            </a:r>
            <a:r>
              <a:rPr lang="ko-KR" altLang="en-US" b="1" dirty="0"/>
              <a:t>모듈을 이용하여 </a:t>
            </a:r>
            <a:endParaRPr lang="en-US" altLang="ko-KR" b="1" dirty="0"/>
          </a:p>
          <a:p>
            <a:r>
              <a:rPr lang="en-US" altLang="ko-KR" b="1" dirty="0"/>
              <a:t>.</a:t>
            </a:r>
            <a:r>
              <a:rPr lang="en-US" altLang="ko-KR" b="1" dirty="0" err="1"/>
              <a:t>pkl</a:t>
            </a:r>
            <a:r>
              <a:rPr lang="ko-KR" altLang="en-US" b="1" dirty="0"/>
              <a:t>파일로 저장하여 사용자의 요청에 맞게 처리</a:t>
            </a:r>
          </a:p>
        </p:txBody>
      </p:sp>
    </p:spTree>
    <p:extLst>
      <p:ext uri="{BB962C8B-B14F-4D97-AF65-F5344CB8AC3E}">
        <p14:creationId xmlns:p14="http://schemas.microsoft.com/office/powerpoint/2010/main" val="2355681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1729F93-781F-4CD4-8C78-134B82EC3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90" y="499772"/>
            <a:ext cx="8640960" cy="514052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알고리즘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랜덤 포레스트 방식을 이용한 여행지 추천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Guidline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0DC35C5-B421-45FC-8236-D7072C7D4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125538"/>
            <a:ext cx="8496300" cy="5448300"/>
          </a:xfrm>
        </p:spPr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en-US" altLang="ko-KR" dirty="0"/>
          </a:p>
          <a:p>
            <a:pPr lvl="1"/>
            <a:r>
              <a:rPr lang="ko-KR" altLang="en-US" dirty="0" err="1"/>
              <a:t>머신러닝에</a:t>
            </a:r>
            <a:r>
              <a:rPr lang="ko-KR" altLang="en-US" dirty="0"/>
              <a:t> 적합하도록 수치형 데이터로 값을 변형한다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3</a:t>
            </a:r>
            <a:r>
              <a:rPr lang="ko-KR" altLang="en-US" dirty="0"/>
              <a:t>개년의 데이터를 </a:t>
            </a:r>
            <a:r>
              <a:rPr lang="en-US" altLang="ko-KR" dirty="0"/>
              <a:t>merge</a:t>
            </a:r>
            <a:r>
              <a:rPr lang="ko-KR" altLang="en-US" dirty="0"/>
              <a:t>하여 하나의 </a:t>
            </a:r>
            <a:r>
              <a:rPr lang="en-US" altLang="ko-KR" dirty="0"/>
              <a:t>Table</a:t>
            </a:r>
            <a:r>
              <a:rPr lang="ko-KR" altLang="en-US" dirty="0"/>
              <a:t>로 만든다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-&gt; </a:t>
            </a:r>
            <a:r>
              <a:rPr lang="ko-KR" altLang="en-US" dirty="0" err="1"/>
              <a:t>국민여행실태조사데이터</a:t>
            </a:r>
            <a:r>
              <a:rPr lang="en-US" altLang="ko-KR" dirty="0"/>
              <a:t>_</a:t>
            </a:r>
            <a:r>
              <a:rPr lang="ko-KR" altLang="en-US" dirty="0"/>
              <a:t>최종</a:t>
            </a:r>
            <a:r>
              <a:rPr lang="en-US" altLang="ko-KR" dirty="0"/>
              <a:t>.csv</a:t>
            </a:r>
          </a:p>
          <a:p>
            <a:pPr lvl="1"/>
            <a:r>
              <a:rPr lang="ko-KR" altLang="en-US" dirty="0"/>
              <a:t>여행지역선정에 영향을 끼칠 것으로 생각되는 </a:t>
            </a:r>
            <a:r>
              <a:rPr lang="en-US" altLang="ko-KR" dirty="0"/>
              <a:t>Feature</a:t>
            </a:r>
            <a:r>
              <a:rPr lang="ko-KR" altLang="en-US" dirty="0"/>
              <a:t>들을 선택한다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구현할 </a:t>
            </a:r>
            <a:r>
              <a:rPr lang="en-US" altLang="ko-KR" dirty="0"/>
              <a:t>feature </a:t>
            </a:r>
            <a:r>
              <a:rPr lang="ko-KR" altLang="en-US" dirty="0"/>
              <a:t>선택 </a:t>
            </a:r>
            <a:r>
              <a:rPr lang="en-US" altLang="ko-KR" dirty="0"/>
              <a:t>(</a:t>
            </a:r>
            <a:r>
              <a:rPr lang="ko-KR" altLang="en-US" dirty="0"/>
              <a:t>총 </a:t>
            </a:r>
            <a:r>
              <a:rPr lang="en-US" altLang="ko-KR" dirty="0"/>
              <a:t>35 columns </a:t>
            </a:r>
            <a:r>
              <a:rPr lang="ko-KR" altLang="en-US" dirty="0"/>
              <a:t>중 다음과 같은 </a:t>
            </a:r>
            <a:r>
              <a:rPr lang="en-US" altLang="ko-KR" dirty="0"/>
              <a:t>Feature </a:t>
            </a:r>
            <a:r>
              <a:rPr lang="ko-KR" altLang="en-US" dirty="0"/>
              <a:t>를 선택함</a:t>
            </a:r>
            <a:r>
              <a:rPr lang="en-US" altLang="ko-KR" dirty="0"/>
              <a:t>) : </a:t>
            </a:r>
            <a:br>
              <a:rPr lang="en-US" altLang="ko-KR" dirty="0"/>
            </a:br>
            <a:r>
              <a:rPr lang="ko-KR" altLang="en-US" dirty="0"/>
              <a:t>당일치기</a:t>
            </a:r>
            <a:r>
              <a:rPr lang="en-US" altLang="ko-KR" dirty="0"/>
              <a:t>/</a:t>
            </a:r>
            <a:r>
              <a:rPr lang="ko-KR" altLang="en-US" dirty="0"/>
              <a:t>숙박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여행출발 월</a:t>
            </a:r>
            <a:r>
              <a:rPr lang="en-US" altLang="ko-KR" dirty="0"/>
              <a:t>, </a:t>
            </a:r>
            <a:r>
              <a:rPr lang="ko-KR" altLang="en-US" dirty="0"/>
              <a:t>여행하는 목적</a:t>
            </a:r>
            <a:r>
              <a:rPr lang="en-US" altLang="ko-KR" dirty="0"/>
              <a:t>(1</a:t>
            </a:r>
            <a:r>
              <a:rPr lang="ko-KR" altLang="en-US" dirty="0"/>
              <a:t>로 고정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함께하는 일행 존재여부</a:t>
            </a:r>
            <a:r>
              <a:rPr lang="en-US" altLang="ko-KR" dirty="0"/>
              <a:t>, </a:t>
            </a:r>
            <a:r>
              <a:rPr lang="ko-KR" altLang="en-US" dirty="0"/>
              <a:t>함께 여행한 일행 수</a:t>
            </a:r>
            <a:br>
              <a:rPr lang="en-US" altLang="ko-KR" dirty="0"/>
            </a:br>
            <a:r>
              <a:rPr lang="ko-KR" altLang="en-US" dirty="0"/>
              <a:t>동행한 사람과의 관계</a:t>
            </a:r>
            <a:r>
              <a:rPr lang="en-US" altLang="ko-KR" dirty="0"/>
              <a:t>(6</a:t>
            </a:r>
            <a:r>
              <a:rPr lang="ko-KR" altLang="en-US" dirty="0"/>
              <a:t>가지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총 지출비용</a:t>
            </a:r>
            <a:r>
              <a:rPr lang="en-US" altLang="ko-KR" dirty="0"/>
              <a:t>, </a:t>
            </a:r>
            <a:r>
              <a:rPr lang="ko-KR" altLang="en-US" dirty="0"/>
              <a:t>여행지에서의 활동</a:t>
            </a:r>
            <a:r>
              <a:rPr lang="en-US" altLang="ko-KR" dirty="0"/>
              <a:t>(20</a:t>
            </a:r>
            <a:r>
              <a:rPr lang="ko-KR" altLang="en-US" dirty="0"/>
              <a:t>가지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성별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연령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혼인여부</a:t>
            </a:r>
            <a:endParaRPr lang="en-US" altLang="ko-KR" dirty="0"/>
          </a:p>
          <a:p>
            <a:pPr lvl="1"/>
            <a:r>
              <a:rPr lang="en-US" altLang="ko-KR" dirty="0"/>
              <a:t>Target </a:t>
            </a:r>
            <a:r>
              <a:rPr lang="ko-KR" altLang="en-US" dirty="0"/>
              <a:t>데이터 </a:t>
            </a:r>
            <a:r>
              <a:rPr lang="en-US" altLang="ko-KR" dirty="0"/>
              <a:t>: </a:t>
            </a:r>
            <a:r>
              <a:rPr lang="ko-KR" altLang="en-US" dirty="0" err="1"/>
              <a:t>시도군구코드</a:t>
            </a:r>
            <a:r>
              <a:rPr lang="en-US" altLang="ko-KR" dirty="0"/>
              <a:t>(6</a:t>
            </a:r>
            <a:r>
              <a:rPr lang="ko-KR" altLang="en-US" dirty="0"/>
              <a:t>자리 숫자로 </a:t>
            </a:r>
            <a:r>
              <a:rPr lang="en-US" altLang="ko-KR" dirty="0"/>
              <a:t>encoding)</a:t>
            </a:r>
          </a:p>
        </p:txBody>
      </p:sp>
    </p:spTree>
    <p:extLst>
      <p:ext uri="{BB962C8B-B14F-4D97-AF65-F5344CB8AC3E}">
        <p14:creationId xmlns:p14="http://schemas.microsoft.com/office/powerpoint/2010/main" val="3151193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1729F93-781F-4CD4-8C78-134B82EC3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90" y="499772"/>
            <a:ext cx="8640960" cy="514052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알고리즘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랜덤 포레스트 방식을 이용한 여행지 추천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학습구현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Guideline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03A9BD9F-9510-4B89-A1F4-BE02B0046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537" y="1510130"/>
            <a:ext cx="7557168" cy="4351338"/>
          </a:xfrm>
        </p:spPr>
        <p:txBody>
          <a:bodyPr/>
          <a:lstStyle/>
          <a:p>
            <a:r>
              <a:rPr lang="ko-KR" altLang="en-US" dirty="0" err="1"/>
              <a:t>랜덤포레스트</a:t>
            </a:r>
            <a:r>
              <a:rPr lang="ko-KR" altLang="en-US" dirty="0"/>
              <a:t> 모델 학습</a:t>
            </a:r>
            <a:endParaRPr lang="en-US" altLang="ko-KR" dirty="0"/>
          </a:p>
          <a:p>
            <a:pPr lvl="1"/>
            <a:r>
              <a:rPr lang="ko-KR" altLang="en-US" dirty="0"/>
              <a:t>전처리가 끝난 데이터를 학습용 데이터와 검증용 데이터로 나눠 구분한다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생성된 </a:t>
            </a:r>
            <a:r>
              <a:rPr lang="en-US" altLang="ko-KR" dirty="0" err="1"/>
              <a:t>RandomForestClassifier</a:t>
            </a:r>
            <a:r>
              <a:rPr lang="en-US" altLang="ko-KR" dirty="0"/>
              <a:t> </a:t>
            </a:r>
            <a:r>
              <a:rPr lang="ko-KR" altLang="en-US" dirty="0"/>
              <a:t>객체를 학습용 데이터를 이용해 학습시킨다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검증용 데이터를 이용해 결과를 예측하고 </a:t>
            </a:r>
            <a:r>
              <a:rPr lang="ko-KR" altLang="en-US" dirty="0" err="1"/>
              <a:t>실제값과</a:t>
            </a:r>
            <a:r>
              <a:rPr lang="ko-KR" altLang="en-US" dirty="0"/>
              <a:t> 비교하여 모델을 평가한다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개발자는 아래 수식 값을 이용하여 </a:t>
            </a:r>
            <a:r>
              <a:rPr lang="ko-KR" altLang="en-US" dirty="0" err="1">
                <a:solidFill>
                  <a:srgbClr val="FF0000"/>
                </a:solidFill>
              </a:rPr>
              <a:t>하이퍼</a:t>
            </a:r>
            <a:r>
              <a:rPr lang="ko-KR" altLang="en-US" dirty="0">
                <a:solidFill>
                  <a:srgbClr val="FF0000"/>
                </a:solidFill>
              </a:rPr>
              <a:t> 파라미터가 최적화 되도록 조정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548D949-D511-4596-9ABF-7319BE079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467" y="2433127"/>
            <a:ext cx="8179129" cy="23311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31D6C82-BF8B-49F1-872D-A7760C842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467" y="3589233"/>
            <a:ext cx="2648970" cy="23311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05047B0-C939-4D75-BEBD-4E0ACB26D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102" y="4828877"/>
            <a:ext cx="3216922" cy="23311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17A758A-8348-41AF-9D77-B6A2C2F4E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102" y="5106850"/>
            <a:ext cx="4395737" cy="48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8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</a:t>
            </a:r>
            <a:r>
              <a:rPr lang="ko-KR" altLang="en-US" dirty="0"/>
              <a:t>피드백 알고리즘 개요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56F70-DAFC-4EB3-9A64-AE75E0CDE1B3}"/>
              </a:ext>
            </a:extLst>
          </p:cNvPr>
          <p:cNvSpPr txBox="1"/>
          <p:nvPr/>
        </p:nvSpPr>
        <p:spPr>
          <a:xfrm>
            <a:off x="538798" y="1099993"/>
            <a:ext cx="3365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dirty="0"/>
              <a:t>가중치 재조정 추천 시스템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8D57F6-3B18-4BA1-BB8F-C5A34AD3D1A7}"/>
              </a:ext>
            </a:extLst>
          </p:cNvPr>
          <p:cNvSpPr txBox="1"/>
          <p:nvPr/>
        </p:nvSpPr>
        <p:spPr>
          <a:xfrm>
            <a:off x="624557" y="1706117"/>
            <a:ext cx="787255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추천 시스템의 추천 기법은 주로 두 단계를 거쳐 이루어진다</a:t>
            </a:r>
            <a:r>
              <a:rPr lang="en-US" altLang="ko-KR" sz="1350" dirty="0"/>
              <a:t>. </a:t>
            </a:r>
            <a:r>
              <a:rPr lang="ko-KR" altLang="en-US" sz="1350" dirty="0">
                <a:solidFill>
                  <a:srgbClr val="FF0000"/>
                </a:solidFill>
              </a:rPr>
              <a:t>사용자 기반 협업 필터링 기법</a:t>
            </a:r>
            <a:r>
              <a:rPr lang="ko-KR" altLang="en-US" sz="1350" dirty="0"/>
              <a:t>의 경우</a:t>
            </a:r>
            <a:r>
              <a:rPr lang="en-US" altLang="ko-KR" sz="1350" dirty="0"/>
              <a:t>,</a:t>
            </a:r>
          </a:p>
          <a:p>
            <a:pPr marL="257175" indent="-257175">
              <a:buAutoNum type="arabicParenBoth"/>
            </a:pPr>
            <a:r>
              <a:rPr lang="ko-KR" altLang="en-US" sz="1350" dirty="0"/>
              <a:t>유사한 사용자를 찾기 위해 유사도</a:t>
            </a:r>
            <a:r>
              <a:rPr lang="en-US" altLang="ko-KR" sz="1350" dirty="0"/>
              <a:t>(Similarity)</a:t>
            </a:r>
            <a:r>
              <a:rPr lang="ko-KR" altLang="en-US" sz="1350" dirty="0"/>
              <a:t>를 계산한 뒤</a:t>
            </a:r>
            <a:r>
              <a:rPr lang="en-US" altLang="ko-KR" sz="1350" dirty="0"/>
              <a:t>,</a:t>
            </a:r>
          </a:p>
          <a:p>
            <a:pPr marL="257175" indent="-257175">
              <a:buAutoNum type="arabicParenBoth"/>
            </a:pPr>
            <a:r>
              <a:rPr lang="ko-KR" altLang="en-US" sz="1350" dirty="0"/>
              <a:t>유사도를 기반으로 유사 사용자의 평점을 이용하여 해당 사용자의 평점을 예측한다</a:t>
            </a:r>
            <a:r>
              <a:rPr lang="en-US" altLang="ko-KR" sz="1350" dirty="0"/>
              <a:t>.</a:t>
            </a:r>
          </a:p>
          <a:p>
            <a:r>
              <a:rPr lang="ko-KR" altLang="en-US" sz="1350" dirty="0"/>
              <a:t>이 단계 중 </a:t>
            </a:r>
            <a:r>
              <a:rPr lang="ko-KR" altLang="en-US" sz="1350" dirty="0">
                <a:solidFill>
                  <a:srgbClr val="FF0000"/>
                </a:solidFill>
              </a:rPr>
              <a:t>해당 사용자의 평점을 예측</a:t>
            </a:r>
            <a:r>
              <a:rPr lang="ko-KR" altLang="en-US" sz="1350" dirty="0"/>
              <a:t>하기 위해 사용되는 기법이 가중치 재조정 기법이다</a:t>
            </a:r>
            <a:r>
              <a:rPr lang="en-US" altLang="ko-KR" sz="1350" dirty="0"/>
              <a:t>.</a:t>
            </a:r>
          </a:p>
          <a:p>
            <a:r>
              <a:rPr lang="ko-KR" altLang="en-US" sz="1350" dirty="0"/>
              <a:t>이를 식으로 나타내면 다음과 같다</a:t>
            </a:r>
            <a:r>
              <a:rPr lang="en-US" altLang="ko-KR" sz="1350" dirty="0"/>
              <a:t>.</a:t>
            </a:r>
          </a:p>
          <a:p>
            <a:endParaRPr lang="ko-KR" altLang="en-US" sz="135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525D448-BEF7-4E08-B2D4-634C622CC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642" y="3419996"/>
            <a:ext cx="4884932" cy="8023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D228A9-D82C-45BF-8B0F-F3B495FADF3E}"/>
                  </a:ext>
                </a:extLst>
              </p:cNvPr>
              <p:cNvSpPr txBox="1"/>
              <p:nvPr/>
            </p:nvSpPr>
            <p:spPr>
              <a:xfrm>
                <a:off x="1117336" y="4834677"/>
                <a:ext cx="704027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50" dirty="0" err="1"/>
                  <a:t>Pred</a:t>
                </a:r>
                <a:r>
                  <a:rPr lang="en-US" altLang="ko-KR" sz="1350" dirty="0"/>
                  <a:t>(</a:t>
                </a:r>
                <a:r>
                  <a:rPr lang="en-US" altLang="ko-KR" sz="1350" dirty="0" err="1"/>
                  <a:t>a,i</a:t>
                </a:r>
                <a:r>
                  <a:rPr lang="en-US" altLang="ko-KR" sz="1350" dirty="0"/>
                  <a:t>)</a:t>
                </a:r>
                <a:r>
                  <a:rPr lang="ko-KR" altLang="en-US" sz="1350" dirty="0"/>
                  <a:t> 는 아이템 </a:t>
                </a:r>
                <a:r>
                  <a:rPr lang="en-US" altLang="ko-KR" sz="1350" dirty="0" err="1"/>
                  <a:t>i</a:t>
                </a:r>
                <a:r>
                  <a:rPr lang="ko-KR" altLang="en-US" sz="1350" dirty="0"/>
                  <a:t>에 대한 사용자 </a:t>
                </a:r>
                <a:r>
                  <a:rPr lang="en-US" altLang="ko-KR" sz="1350" dirty="0"/>
                  <a:t>a</a:t>
                </a:r>
                <a:r>
                  <a:rPr lang="ko-KR" altLang="en-US" sz="1350" dirty="0"/>
                  <a:t>의 예측 평점을 나타낸다</a:t>
                </a:r>
                <a:r>
                  <a:rPr lang="en-US" altLang="ko-KR" sz="1350" dirty="0"/>
                  <a:t>. N</a:t>
                </a:r>
                <a:r>
                  <a:rPr lang="ko-KR" altLang="en-US" sz="1350" dirty="0"/>
                  <a:t>은 사용자 </a:t>
                </a:r>
                <a:r>
                  <a:rPr lang="en-US" altLang="ko-KR" sz="1350" dirty="0"/>
                  <a:t>a</a:t>
                </a:r>
                <a:r>
                  <a:rPr lang="ko-KR" altLang="en-US" sz="1350" dirty="0"/>
                  <a:t>와 비슷한 선호도를 나타내는 사용자 그룹을 의미하여</a:t>
                </a:r>
                <a:r>
                  <a:rPr lang="en-US" altLang="ko-KR" sz="1350" dirty="0"/>
                  <a:t>, sim(</a:t>
                </a:r>
                <a:r>
                  <a:rPr lang="en-US" altLang="ko-KR" sz="1350" dirty="0" err="1"/>
                  <a:t>a,b</a:t>
                </a:r>
                <a:r>
                  <a:rPr lang="en-US" altLang="ko-KR" sz="1350" dirty="0"/>
                  <a:t>)</a:t>
                </a:r>
                <a:r>
                  <a:rPr lang="ko-KR" altLang="en-US" sz="1350" dirty="0"/>
                  <a:t>는 사용자 </a:t>
                </a:r>
                <a:r>
                  <a:rPr lang="en-US" altLang="ko-KR" sz="1350" dirty="0"/>
                  <a:t>a</a:t>
                </a:r>
                <a:r>
                  <a:rPr lang="ko-KR" altLang="en-US" sz="1350" dirty="0"/>
                  <a:t>와</a:t>
                </a:r>
                <a:r>
                  <a:rPr lang="en-US" altLang="ko-KR" sz="1350" dirty="0"/>
                  <a:t> b</a:t>
                </a:r>
                <a:r>
                  <a:rPr lang="ko-KR" altLang="en-US" sz="1350" dirty="0"/>
                  <a:t>간의 유사도를 나타낸다</a:t>
                </a:r>
                <a:r>
                  <a:rPr lang="en-US" altLang="ko-KR" sz="1350" dirty="0"/>
                  <a:t>.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ko-KR" sz="135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ko-KR" altLang="ko-KR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35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ko-KR" sz="1350" dirty="0"/>
                  <a:t> </a:t>
                </a:r>
                <a:r>
                  <a:rPr lang="ko-KR" altLang="en-US" sz="1350" dirty="0"/>
                  <a:t>와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ko-KR" sz="135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ko-KR" altLang="ko-KR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35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13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acc>
                  </m:oMath>
                </a14:m>
                <a:r>
                  <a:rPr lang="ko-KR" altLang="en-US" sz="1350" dirty="0"/>
                  <a:t>는 각각 가중치를 적용하기 전 사용자 </a:t>
                </a:r>
                <a:r>
                  <a:rPr lang="en-US" altLang="ko-KR" sz="1350" dirty="0"/>
                  <a:t>a</a:t>
                </a:r>
                <a:r>
                  <a:rPr lang="ko-KR" altLang="en-US" sz="1350" dirty="0"/>
                  <a:t>와 </a:t>
                </a:r>
                <a:r>
                  <a:rPr lang="en-US" altLang="ko-KR" sz="1350" dirty="0"/>
                  <a:t>b</a:t>
                </a:r>
                <a:r>
                  <a:rPr lang="ko-KR" altLang="en-US" sz="1350" dirty="0"/>
                  <a:t>에 의해 주어진 실제 평점의 평균을 나타낸다</a:t>
                </a:r>
                <a:r>
                  <a:rPr lang="en-US" altLang="ko-KR" sz="1350" dirty="0"/>
                  <a:t>.</a:t>
                </a:r>
                <a:endParaRPr lang="ko-KR" altLang="ko-KR" sz="1350" dirty="0"/>
              </a:p>
              <a:p>
                <a:endParaRPr lang="ko-KR" altLang="en-US" sz="135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D228A9-D82C-45BF-8B0F-F3B495FAD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336" y="4834677"/>
                <a:ext cx="7040279" cy="923330"/>
              </a:xfrm>
              <a:prstGeom prst="rect">
                <a:avLst/>
              </a:prstGeom>
              <a:blipFill>
                <a:blip r:embed="rId3"/>
                <a:stretch>
                  <a:fillRect l="-173" t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2406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 기능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</a:t>
            </a:r>
            <a:r>
              <a:rPr lang="ko-KR" altLang="en-US" dirty="0"/>
              <a:t>피드백 알고리즘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813E22-B141-42F6-8372-E87E3EF0FE74}"/>
                  </a:ext>
                </a:extLst>
              </p:cNvPr>
              <p:cNvSpPr txBox="1"/>
              <p:nvPr/>
            </p:nvSpPr>
            <p:spPr>
              <a:xfrm>
                <a:off x="584369" y="2077882"/>
                <a:ext cx="3126243" cy="2708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/>
                  <a:t> 우리 서비스의 경우 초기 사용자 데이터의 한계로 인해 유사도 측정을 통한 클러스터링 단계를 생략하기로 하였다</a:t>
                </a:r>
                <a:r>
                  <a:rPr lang="en-US" altLang="ko-KR" sz="1000" dirty="0"/>
                  <a:t>. </a:t>
                </a:r>
                <a:r>
                  <a:rPr lang="ko-KR" altLang="en-US" sz="1000" dirty="0"/>
                  <a:t>따라서 사용자는 자신이 원하는 여행 스타일을 직접 선택하고 이에 따라 사용자는 해당 군집에 속하게 된다</a:t>
                </a:r>
                <a:r>
                  <a:rPr lang="en-US" altLang="ko-KR" sz="1000" dirty="0"/>
                  <a:t>. </a:t>
                </a:r>
                <a:r>
                  <a:rPr lang="ko-KR" altLang="en-US" sz="1000" dirty="0"/>
                  <a:t>이 군집을 </a:t>
                </a:r>
                <a:r>
                  <a:rPr lang="ko-KR" altLang="en-US" sz="1000" dirty="0" err="1"/>
                  <a:t>퍼스널리티라는</a:t>
                </a:r>
                <a:r>
                  <a:rPr lang="ko-KR" altLang="en-US" sz="1000" dirty="0"/>
                  <a:t> 명칭으로 지칭하기로 한다</a:t>
                </a:r>
                <a:r>
                  <a:rPr lang="en-US" altLang="ko-KR" sz="1000" dirty="0"/>
                  <a:t>. </a:t>
                </a:r>
                <a:r>
                  <a:rPr lang="ko-KR" altLang="en-US" sz="1000" dirty="0"/>
                  <a:t>사용자간 유사도 측정이 생략되었으므로 같은 </a:t>
                </a:r>
                <a:r>
                  <a:rPr lang="ko-KR" altLang="en-US" sz="1000" dirty="0" err="1"/>
                  <a:t>퍼스널리티에</a:t>
                </a:r>
                <a:r>
                  <a:rPr lang="ko-KR" altLang="en-US" sz="1000" dirty="0"/>
                  <a:t> 속하는 사용자들은 동일한 선호를 가진다고 가정하고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000">
                        <a:latin typeface="Cambria Math" panose="02040503050406030204" pitchFamily="18" charset="0"/>
                      </a:rPr>
                      <m:t>sim</m:t>
                    </m:r>
                    <m:r>
                      <a:rPr lang="en-US" altLang="ko-KR" sz="10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100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sz="100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100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ko-KR" sz="10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000" dirty="0"/>
                  <a:t>는 </a:t>
                </a:r>
                <a:r>
                  <a:rPr lang="en-US" altLang="ko-KR" sz="1000" dirty="0"/>
                  <a:t>1</a:t>
                </a:r>
                <a:r>
                  <a:rPr lang="ko-KR" altLang="en-US" sz="1000" dirty="0"/>
                  <a:t>로 준다</a:t>
                </a:r>
                <a:r>
                  <a:rPr lang="en-US" altLang="ko-KR" sz="1000" dirty="0"/>
                  <a:t>. </a:t>
                </a:r>
              </a:p>
              <a:p>
                <a:r>
                  <a:rPr lang="en-US" altLang="ko-KR" sz="1000" dirty="0"/>
                  <a:t>  </a:t>
                </a:r>
                <a:r>
                  <a:rPr lang="ko-KR" altLang="en-US" sz="1000" dirty="0"/>
                  <a:t>여행 게시물의 경우 게시물의 성격</a:t>
                </a:r>
                <a:r>
                  <a:rPr lang="en-US" altLang="ko-KR" sz="1000" dirty="0"/>
                  <a:t>(</a:t>
                </a:r>
                <a:r>
                  <a:rPr lang="ko-KR" altLang="en-US" sz="1000" dirty="0"/>
                  <a:t>예</a:t>
                </a:r>
                <a:r>
                  <a:rPr lang="en-US" altLang="ko-KR" sz="1000" dirty="0"/>
                  <a:t>: </a:t>
                </a:r>
                <a:r>
                  <a:rPr lang="ko-KR" altLang="en-US" sz="1000" dirty="0"/>
                  <a:t>스포츠</a:t>
                </a:r>
                <a:r>
                  <a:rPr lang="en-US" altLang="ko-KR" sz="1000" dirty="0"/>
                  <a:t>, </a:t>
                </a:r>
                <a:r>
                  <a:rPr lang="ko-KR" altLang="en-US" sz="1000" dirty="0"/>
                  <a:t>자연관광지</a:t>
                </a:r>
                <a:r>
                  <a:rPr lang="en-US" altLang="ko-KR" sz="1000" dirty="0"/>
                  <a:t>)</a:t>
                </a:r>
                <a:r>
                  <a:rPr lang="ko-KR" altLang="en-US" sz="1000" dirty="0"/>
                  <a:t>에 따라 카테고리로 분류된다</a:t>
                </a:r>
                <a:r>
                  <a:rPr lang="en-US" altLang="ko-KR" sz="1000" dirty="0"/>
                  <a:t>.</a:t>
                </a:r>
                <a:r>
                  <a:rPr lang="ko-KR" altLang="en-US" sz="1000" dirty="0"/>
                  <a:t> 사용자에게 추천되는 게시물의 비중을 달리 하기 위해 각 카테고리 별로 사용자의 예상 평점을 구하여 이에 따라 게시물을 추천해 준다</a:t>
                </a:r>
                <a:r>
                  <a:rPr lang="en-US" altLang="ko-KR" sz="1000" dirty="0"/>
                  <a:t>. </a:t>
                </a:r>
                <a:r>
                  <a:rPr lang="ko-KR" altLang="en-US" sz="1000" dirty="0"/>
                  <a:t>사용자의 카테고리별 평점은 사용자의 총 좋아요 수에 대한 해당 카테고리 좋아요 수의 비율이다</a:t>
                </a:r>
                <a:r>
                  <a:rPr lang="en-US" altLang="ko-KR" sz="1000" dirty="0"/>
                  <a:t>. </a:t>
                </a:r>
                <a:r>
                  <a:rPr lang="ko-KR" altLang="en-US" sz="1000" dirty="0"/>
                  <a:t>위 알고리즘을 우리 서비스에 적용한 내용을 수식으로 정리하면 다음과 같다</a:t>
                </a:r>
                <a:r>
                  <a:rPr lang="en-US" altLang="ko-KR" sz="1000" dirty="0"/>
                  <a:t>.</a:t>
                </a:r>
              </a:p>
              <a:p>
                <a:endParaRPr lang="en-US" altLang="ko-KR" sz="1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813E22-B141-42F6-8372-E87E3EF0F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69" y="2077882"/>
                <a:ext cx="3126243" cy="27084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CD9BA75-84D0-44E9-8826-0731354ED7F7}"/>
              </a:ext>
            </a:extLst>
          </p:cNvPr>
          <p:cNvSpPr txBox="1"/>
          <p:nvPr/>
        </p:nvSpPr>
        <p:spPr>
          <a:xfrm>
            <a:off x="395359" y="1061993"/>
            <a:ext cx="2849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400" dirty="0"/>
              <a:t>여행지 추천 로직 수식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5B6E278-5EFF-4229-B613-D7E1A9CF0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866" y="2117596"/>
            <a:ext cx="4629873" cy="21679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7415F3-9566-4EDA-AC91-AC303CFD4FE2}"/>
              </a:ext>
            </a:extLst>
          </p:cNvPr>
          <p:cNvSpPr txBox="1"/>
          <p:nvPr/>
        </p:nvSpPr>
        <p:spPr>
          <a:xfrm>
            <a:off x="395359" y="5494428"/>
            <a:ext cx="86409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따라서 </a:t>
            </a:r>
            <a:r>
              <a:rPr lang="ko-KR" altLang="en-US" sz="1350" dirty="0" err="1"/>
              <a:t>퍼스널리티</a:t>
            </a:r>
            <a:r>
              <a:rPr lang="ko-KR" altLang="en-US" sz="1350" dirty="0"/>
              <a:t> </a:t>
            </a:r>
            <a:r>
              <a:rPr lang="en-US" altLang="ko-KR" sz="1350" dirty="0"/>
              <a:t>b</a:t>
            </a:r>
            <a:r>
              <a:rPr lang="ko-KR" altLang="en-US" sz="1350" dirty="0"/>
              <a:t>에 속하는 사용자 </a:t>
            </a:r>
            <a:r>
              <a:rPr lang="en-US" altLang="ko-KR" sz="1350" dirty="0"/>
              <a:t>a</a:t>
            </a:r>
            <a:r>
              <a:rPr lang="ko-KR" altLang="en-US" sz="1350" dirty="0"/>
              <a:t>의 카테고리 </a:t>
            </a:r>
            <a:r>
              <a:rPr lang="en-US" altLang="ko-KR" sz="1350" dirty="0" err="1"/>
              <a:t>i</a:t>
            </a:r>
            <a:r>
              <a:rPr lang="ko-KR" altLang="en-US" sz="1350" dirty="0"/>
              <a:t>에 대한 예상 평점은 </a:t>
            </a:r>
            <a:r>
              <a:rPr lang="en-US" altLang="ko-KR" sz="1350" dirty="0" err="1"/>
              <a:t>pred</a:t>
            </a:r>
            <a:r>
              <a:rPr lang="en-US" altLang="ko-KR" sz="1350" dirty="0"/>
              <a:t>(a,</a:t>
            </a:r>
            <a:r>
              <a:rPr lang="ko-KR" altLang="en-US" sz="1350" dirty="0"/>
              <a:t> </a:t>
            </a:r>
            <a:r>
              <a:rPr lang="en-US" altLang="ko-KR" sz="1350" dirty="0" err="1"/>
              <a:t>i</a:t>
            </a:r>
            <a:r>
              <a:rPr lang="en-US" altLang="ko-KR" sz="1350" dirty="0"/>
              <a:t>)</a:t>
            </a:r>
            <a:r>
              <a:rPr lang="ko-KR" altLang="en-US" sz="1350" dirty="0"/>
              <a:t>로 구해지게 된다</a:t>
            </a:r>
            <a:r>
              <a:rPr lang="en-US" altLang="ko-KR" sz="1350" dirty="0"/>
              <a:t>. </a:t>
            </a:r>
            <a:r>
              <a:rPr lang="ko-KR" altLang="en-US" sz="1350" dirty="0"/>
              <a:t>이렇게 구한 평점은 추천 모델의 가중치가 된다</a:t>
            </a:r>
            <a:r>
              <a:rPr lang="en-US" altLang="ko-KR" sz="1350" dirty="0"/>
              <a:t>.</a:t>
            </a:r>
            <a:r>
              <a:rPr lang="ko-KR" altLang="en-US" sz="1350" dirty="0"/>
              <a:t> 사용자 </a:t>
            </a:r>
            <a:r>
              <a:rPr lang="en-US" altLang="ko-KR" sz="1350" dirty="0"/>
              <a:t>a</a:t>
            </a:r>
            <a:r>
              <a:rPr lang="ko-KR" altLang="en-US" sz="1350" dirty="0"/>
              <a:t>는 </a:t>
            </a:r>
            <a:r>
              <a:rPr lang="en-US" altLang="ko-KR" sz="1350" dirty="0" err="1"/>
              <a:t>pred</a:t>
            </a:r>
            <a:r>
              <a:rPr lang="en-US" altLang="ko-KR" sz="1350" dirty="0"/>
              <a:t>(a,</a:t>
            </a:r>
            <a:r>
              <a:rPr lang="ko-KR" altLang="en-US" sz="1350" dirty="0"/>
              <a:t> </a:t>
            </a:r>
            <a:r>
              <a:rPr lang="en-US" altLang="ko-KR" sz="1350" dirty="0" err="1"/>
              <a:t>i</a:t>
            </a:r>
            <a:r>
              <a:rPr lang="en-US" altLang="ko-KR" sz="1350" dirty="0"/>
              <a:t>)</a:t>
            </a:r>
            <a:r>
              <a:rPr lang="ko-KR" altLang="en-US" sz="1350" dirty="0"/>
              <a:t>의 비율로 각 카테고리별 여행 게시물을 </a:t>
            </a:r>
            <a:r>
              <a:rPr lang="ko-KR" altLang="en-US" sz="1350" dirty="0" err="1"/>
              <a:t>추천받게</a:t>
            </a:r>
            <a:r>
              <a:rPr lang="ko-KR" altLang="en-US" sz="1350" dirty="0"/>
              <a:t> 된다</a:t>
            </a:r>
            <a:r>
              <a:rPr lang="en-US" altLang="ko-KR" sz="1350" dirty="0"/>
              <a:t>.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2372330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</a:t>
            </a:r>
            <a:r>
              <a:rPr lang="ko-KR" altLang="en-US" dirty="0"/>
              <a:t>피드백 알고리즘 구현 로직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334E46-6273-4985-A0C1-D53F00D59774}"/>
                  </a:ext>
                </a:extLst>
              </p:cNvPr>
              <p:cNvSpPr txBox="1"/>
              <p:nvPr/>
            </p:nvSpPr>
            <p:spPr>
              <a:xfrm>
                <a:off x="452683" y="1641195"/>
                <a:ext cx="8131629" cy="4256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ko-KR" altLang="en-US" sz="1350" dirty="0"/>
                  <a:t>모델 가중치 변경 함수</a:t>
                </a:r>
                <a:r>
                  <a:rPr lang="en-US" altLang="ko-KR" sz="1350" dirty="0"/>
                  <a:t>- </a:t>
                </a:r>
                <a:r>
                  <a:rPr lang="en-US" altLang="ko-KR" sz="1350" dirty="0" err="1"/>
                  <a:t>changeModelRatio</a:t>
                </a:r>
                <a:endParaRPr lang="en-US" altLang="ko-KR" sz="1350" dirty="0"/>
              </a:p>
              <a:p>
                <a:r>
                  <a:rPr lang="en-US" altLang="ko-KR" sz="1350" dirty="0"/>
                  <a:t>+</a:t>
                </a:r>
                <a:r>
                  <a:rPr lang="ko-KR" altLang="en-US" sz="1350" dirty="0"/>
                  <a:t> </a:t>
                </a:r>
                <a:r>
                  <a:rPr lang="en-US" altLang="ko-KR" sz="1350" dirty="0" err="1"/>
                  <a:t>addRatio</a:t>
                </a:r>
                <a:r>
                  <a:rPr lang="en-US" altLang="ko-KR" sz="1350" dirty="0"/>
                  <a:t>(Class : </a:t>
                </a:r>
                <a:r>
                  <a:rPr lang="ko-KR" altLang="en-US" sz="1350" dirty="0"/>
                  <a:t>카테고리명</a:t>
                </a:r>
                <a:r>
                  <a:rPr lang="en-US" altLang="ko-KR" sz="1350" dirty="0"/>
                  <a:t>) : return 1(Success) 0(Fail)</a:t>
                </a:r>
              </a:p>
              <a:p>
                <a:r>
                  <a:rPr lang="en-US" altLang="ko-KR" sz="1350" dirty="0"/>
                  <a:t>+ </a:t>
                </a:r>
                <a:r>
                  <a:rPr lang="en-US" altLang="ko-KR" sz="1350" dirty="0" err="1"/>
                  <a:t>tuneRatio</a:t>
                </a:r>
                <a:r>
                  <a:rPr lang="en-US" altLang="ko-KR" sz="1350" dirty="0"/>
                  <a:t>(Class : </a:t>
                </a:r>
                <a:r>
                  <a:rPr lang="ko-KR" altLang="en-US" sz="1350" dirty="0" err="1"/>
                  <a:t>퍼스널리티명</a:t>
                </a:r>
                <a:r>
                  <a:rPr lang="en-US" altLang="ko-KR" sz="1350" dirty="0"/>
                  <a:t>) : return Float(Success) -1(Fail)</a:t>
                </a:r>
              </a:p>
              <a:p>
                <a:r>
                  <a:rPr lang="ko-KR" altLang="en-US" sz="1350" dirty="0"/>
                  <a:t> 사용자가 좋아요</a:t>
                </a:r>
                <a:r>
                  <a:rPr lang="ko-KR" altLang="en-US" sz="13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버튼의 클릭으로 추천 게시물에 대한 피드백을 보내주면 이는 데이터 베이스에 반영되게 된다</a:t>
                </a:r>
                <a:r>
                  <a:rPr lang="en-US" altLang="ko-KR" sz="13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 </a:t>
                </a:r>
                <a:r>
                  <a:rPr lang="ko-KR" altLang="en-US" sz="1350" dirty="0"/>
                  <a:t>데이터 베이스는 각 게시물에 대한 좋아요 수</a:t>
                </a:r>
                <a:r>
                  <a:rPr lang="en-US" altLang="ko-KR" sz="1350" dirty="0"/>
                  <a:t>, </a:t>
                </a:r>
                <a:r>
                  <a:rPr lang="ko-KR" altLang="en-US" sz="1350" dirty="0" err="1"/>
                  <a:t>퍼스널리티</a:t>
                </a:r>
                <a:r>
                  <a:rPr lang="ko-KR" altLang="en-US" sz="1350" dirty="0"/>
                  <a:t> 별 좋아요 수</a:t>
                </a:r>
                <a:r>
                  <a:rPr lang="en-US" altLang="ko-KR" sz="1350" dirty="0"/>
                  <a:t>, </a:t>
                </a:r>
                <a:r>
                  <a:rPr lang="ko-KR" altLang="en-US" sz="1350" dirty="0" err="1"/>
                  <a:t>퍼스널리티의</a:t>
                </a:r>
                <a:r>
                  <a:rPr lang="ko-KR" altLang="en-US" sz="1350" dirty="0"/>
                  <a:t> 각 카테고리 별 좋아요 수를 저장한다</a:t>
                </a:r>
                <a:r>
                  <a:rPr lang="en-US" altLang="ko-KR" sz="1350" dirty="0"/>
                  <a:t>.  </a:t>
                </a:r>
                <a:r>
                  <a:rPr lang="ko-KR" altLang="en-US" sz="13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이러한 피드백은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35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350" dirty="0"/>
                  <a:t> 값을 변화시켜서 추천 </a:t>
                </a:r>
                <a:r>
                  <a:rPr lang="ko-KR" altLang="en-US" sz="1350" dirty="0">
                    <a:solidFill>
                      <a:srgbClr val="FF0000"/>
                    </a:solidFill>
                  </a:rPr>
                  <a:t>모델의 가중치를 변화</a:t>
                </a:r>
                <a:r>
                  <a:rPr lang="ko-KR" altLang="en-US" sz="1350" dirty="0"/>
                  <a:t>시키게 된다</a:t>
                </a:r>
                <a:r>
                  <a:rPr lang="en-US" altLang="ko-KR" sz="1350" dirty="0"/>
                  <a:t>. </a:t>
                </a:r>
              </a:p>
              <a:p>
                <a:endParaRPr lang="en-US" altLang="ko-KR" sz="1350" dirty="0"/>
              </a:p>
              <a:p>
                <a:r>
                  <a:rPr lang="en-US" altLang="ko-KR" sz="1350" dirty="0"/>
                  <a:t>2. </a:t>
                </a:r>
                <a:r>
                  <a:rPr lang="ko-KR" altLang="en-US" sz="1350" dirty="0"/>
                  <a:t>추천 게시물 선정 함수</a:t>
                </a:r>
                <a:r>
                  <a:rPr lang="en-US" altLang="ko-KR" sz="1350" dirty="0"/>
                  <a:t>- </a:t>
                </a:r>
                <a:r>
                  <a:rPr lang="en-US" altLang="ko-KR" sz="1350" dirty="0" err="1"/>
                  <a:t>pickTravelItem</a:t>
                </a:r>
                <a:br>
                  <a:rPr lang="en-US" altLang="ko-KR" sz="1350" dirty="0"/>
                </a:br>
                <a:r>
                  <a:rPr lang="en-US" altLang="ko-KR" sz="1350" dirty="0"/>
                  <a:t>+ </a:t>
                </a:r>
                <a:r>
                  <a:rPr lang="en-US" altLang="ko-KR" sz="1350" dirty="0" err="1"/>
                  <a:t>list_travel_item</a:t>
                </a:r>
                <a:r>
                  <a:rPr lang="en-US" altLang="ko-KR" sz="1350" dirty="0"/>
                  <a:t>(int : </a:t>
                </a:r>
                <a:r>
                  <a:rPr lang="ko-KR" altLang="en-US" sz="1350" dirty="0"/>
                  <a:t>게시물 숫자</a:t>
                </a:r>
                <a:r>
                  <a:rPr lang="en-US" altLang="ko-KR" sz="1350" dirty="0"/>
                  <a:t>)</a:t>
                </a:r>
              </a:p>
              <a:p>
                <a:r>
                  <a:rPr lang="en-US" altLang="ko-KR" sz="1350" dirty="0"/>
                  <a:t>+ </a:t>
                </a:r>
                <a:r>
                  <a:rPr lang="en-US" altLang="ko-KR" sz="1350" dirty="0" err="1"/>
                  <a:t>list_travel_item_sort</a:t>
                </a:r>
                <a:r>
                  <a:rPr lang="en-US" altLang="ko-KR" sz="1350" dirty="0"/>
                  <a:t>(list </a:t>
                </a:r>
                <a:r>
                  <a:rPr lang="en-US" altLang="ko-KR" sz="1350" dirty="0" err="1"/>
                  <a:t>ItemkeyList</a:t>
                </a:r>
                <a:r>
                  <a:rPr lang="en-US" altLang="ko-KR" sz="1350" dirty="0"/>
                  <a:t>[])</a:t>
                </a:r>
              </a:p>
              <a:p>
                <a:r>
                  <a:rPr lang="en-US" altLang="ko-KR" sz="1350" dirty="0"/>
                  <a:t> </a:t>
                </a:r>
                <a:r>
                  <a:rPr lang="ko-KR" altLang="en-US" sz="1350" dirty="0"/>
                  <a:t>위의 </a:t>
                </a:r>
                <a:r>
                  <a:rPr lang="ko-KR" altLang="en-US" sz="1350" dirty="0">
                    <a:solidFill>
                      <a:srgbClr val="FF0000"/>
                    </a:solidFill>
                  </a:rPr>
                  <a:t>추천 모델은 각 카테고리에서 몇 개의 게시물을 사용자에게 추천해 줄 지를 결정한다</a:t>
                </a:r>
                <a:r>
                  <a:rPr lang="en-US" altLang="ko-KR" sz="1350" dirty="0"/>
                  <a:t>. </a:t>
                </a:r>
                <a:r>
                  <a:rPr lang="ko-KR" altLang="en-US" sz="1350" dirty="0"/>
                  <a:t>이 후 각 카테고리에서 어떤 게시물을 추천해 줄 지는 게시물에 대한 좋아요 수를 바탕으로 결정한다</a:t>
                </a:r>
                <a:r>
                  <a:rPr lang="en-US" altLang="ko-KR" sz="1350" dirty="0"/>
                  <a:t>. </a:t>
                </a:r>
                <a:r>
                  <a:rPr lang="ko-KR" altLang="en-US" sz="1350" dirty="0"/>
                  <a:t>각 </a:t>
                </a:r>
                <a:r>
                  <a:rPr lang="ko-KR" altLang="en-US" sz="1350" dirty="0">
                    <a:solidFill>
                      <a:srgbClr val="FF0000"/>
                    </a:solidFill>
                  </a:rPr>
                  <a:t>카테고리에서 좋아요 수가 많은 순으로 게시물을 정렬</a:t>
                </a:r>
                <a:r>
                  <a:rPr lang="ko-KR" altLang="en-US" sz="1350" dirty="0"/>
                  <a:t>하여 상위 게시물들을 사용자에게 추천해준다</a:t>
                </a:r>
                <a:r>
                  <a:rPr lang="en-US" altLang="ko-KR" sz="1350" dirty="0"/>
                  <a:t>.</a:t>
                </a:r>
              </a:p>
              <a:p>
                <a:endParaRPr lang="en-US" altLang="ko-KR" sz="1350" dirty="0"/>
              </a:p>
              <a:p>
                <a:r>
                  <a:rPr lang="en-US" altLang="ko-KR" sz="1350" dirty="0"/>
                  <a:t>3. </a:t>
                </a:r>
                <a:r>
                  <a:rPr lang="ko-KR" altLang="en-US" sz="1350" dirty="0"/>
                  <a:t>연관 여행지 추천 함수</a:t>
                </a:r>
                <a:r>
                  <a:rPr lang="en-US" altLang="ko-KR" sz="1350" dirty="0"/>
                  <a:t> - </a:t>
                </a:r>
                <a:r>
                  <a:rPr lang="en-US" altLang="ko-KR" sz="1350" dirty="0" err="1"/>
                  <a:t>getAssociatesItem</a:t>
                </a:r>
                <a:endParaRPr lang="en-US" altLang="ko-KR" sz="1350" dirty="0"/>
              </a:p>
              <a:p>
                <a:r>
                  <a:rPr lang="en-US" altLang="ko-KR" sz="1350" dirty="0"/>
                  <a:t>+ </a:t>
                </a:r>
                <a:r>
                  <a:rPr lang="en-US" altLang="ko-KR" sz="1350" dirty="0" err="1"/>
                  <a:t>get_associates_item</a:t>
                </a:r>
                <a:r>
                  <a:rPr lang="en-US" altLang="ko-KR" sz="1350" dirty="0"/>
                  <a:t>(Class : </a:t>
                </a:r>
                <a:r>
                  <a:rPr lang="ko-KR" altLang="en-US" sz="1350" dirty="0"/>
                  <a:t>소분류 카테고리</a:t>
                </a:r>
                <a:r>
                  <a:rPr lang="en-US" altLang="ko-KR" sz="1350" dirty="0"/>
                  <a:t>id)</a:t>
                </a:r>
              </a:p>
              <a:p>
                <a:r>
                  <a:rPr lang="en-US" altLang="ko-KR" sz="1350" dirty="0"/>
                  <a:t> </a:t>
                </a:r>
                <a:r>
                  <a:rPr lang="ko-KR" altLang="en-US" sz="1350" dirty="0"/>
                  <a:t>게시물을 클릭하면 게시물의 상세 정보와 함께 하단에 연관 여행지에 대한 게시물이 추천된다</a:t>
                </a:r>
                <a:r>
                  <a:rPr lang="en-US" altLang="ko-KR" sz="1350" dirty="0"/>
                  <a:t>. </a:t>
                </a:r>
                <a:r>
                  <a:rPr lang="ko-KR" altLang="en-US" sz="1350" dirty="0"/>
                  <a:t>이</a:t>
                </a:r>
                <a:r>
                  <a:rPr lang="en-US" altLang="ko-KR" sz="1350" dirty="0"/>
                  <a:t> </a:t>
                </a:r>
                <a:r>
                  <a:rPr lang="ko-KR" altLang="en-US" sz="1350" dirty="0"/>
                  <a:t>연관 여행지 추천에는 각 카테고리를 다시 세부적으로 분류한 소분류 카테고리를 이용한다</a:t>
                </a:r>
                <a:r>
                  <a:rPr lang="en-US" altLang="ko-KR" sz="1350" dirty="0"/>
                  <a:t>. </a:t>
                </a:r>
                <a:r>
                  <a:rPr lang="ko-KR" altLang="en-US" sz="1350" dirty="0"/>
                  <a:t>클릭한 게시물이 속한 </a:t>
                </a:r>
                <a:r>
                  <a:rPr lang="ko-KR" altLang="en-US" sz="1350" dirty="0">
                    <a:solidFill>
                      <a:srgbClr val="FF0000"/>
                    </a:solidFill>
                  </a:rPr>
                  <a:t>소분류 카테고리의 게시물들 중에서 한 번도 </a:t>
                </a:r>
                <a:r>
                  <a:rPr lang="ko-KR" altLang="en-US" sz="1350" dirty="0" err="1">
                    <a:solidFill>
                      <a:srgbClr val="FF0000"/>
                    </a:solidFill>
                  </a:rPr>
                  <a:t>좋아요를</a:t>
                </a:r>
                <a:r>
                  <a:rPr lang="ko-KR" altLang="en-US" sz="1350" dirty="0">
                    <a:solidFill>
                      <a:srgbClr val="FF0000"/>
                    </a:solidFill>
                  </a:rPr>
                  <a:t> 받지 못한 게시물들을 연관 여행지로 보여</a:t>
                </a:r>
                <a:r>
                  <a:rPr lang="ko-KR" altLang="en-US" sz="1350" dirty="0"/>
                  <a:t>준다</a:t>
                </a:r>
                <a:r>
                  <a:rPr lang="en-US" altLang="ko-KR" sz="1350" dirty="0"/>
                  <a:t>. </a:t>
                </a:r>
                <a:r>
                  <a:rPr lang="ko-KR" altLang="en-US" sz="1350" dirty="0"/>
                  <a:t>이를 통해 </a:t>
                </a:r>
                <a:r>
                  <a:rPr lang="ko-KR" altLang="en-US" sz="1350" dirty="0">
                    <a:solidFill>
                      <a:srgbClr val="FF0000"/>
                    </a:solidFill>
                  </a:rPr>
                  <a:t>좋아요 수가 많은 게시물에 대한 편향된 추천을 막을 </a:t>
                </a:r>
                <a:r>
                  <a:rPr lang="ko-KR" altLang="en-US" sz="1350" dirty="0"/>
                  <a:t>수 있다</a:t>
                </a:r>
                <a:r>
                  <a:rPr lang="en-US" altLang="ko-KR" sz="1350" dirty="0"/>
                  <a:t>.</a:t>
                </a:r>
                <a:endParaRPr lang="ko-KR" altLang="en-US" sz="135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334E46-6273-4985-A0C1-D53F00D59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83" y="1641195"/>
                <a:ext cx="8131629" cy="4256422"/>
              </a:xfrm>
              <a:prstGeom prst="rect">
                <a:avLst/>
              </a:prstGeom>
              <a:blipFill>
                <a:blip r:embed="rId2"/>
                <a:stretch>
                  <a:fillRect l="-225" t="-287" r="-225" b="-5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9243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상세 설계서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87359"/>
              </p:ext>
            </p:extLst>
          </p:nvPr>
        </p:nvGraphicFramePr>
        <p:xfrm>
          <a:off x="251520" y="1022884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추천 알고리즘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피드백 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카테고리 별로 사용자의 예상 평점을 구하여 이에 따라 게시물을 추천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8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 구성요소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 3 Layer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구성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308456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참여 엔티티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User, 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CategoryRatioByPersonality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 , Personality, 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UserPreference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112285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김예지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70EDA4C7-05BF-4AD6-8074-217112DA0450}"/>
              </a:ext>
            </a:extLst>
          </p:cNvPr>
          <p:cNvGrpSpPr/>
          <p:nvPr/>
        </p:nvGrpSpPr>
        <p:grpSpPr>
          <a:xfrm>
            <a:off x="472383" y="3185179"/>
            <a:ext cx="8199231" cy="1931087"/>
            <a:chOff x="472383" y="3185179"/>
            <a:chExt cx="8199231" cy="19310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8B7DA7-6768-4343-A19D-FDBC1BC6BA2C}"/>
                </a:ext>
              </a:extLst>
            </p:cNvPr>
            <p:cNvSpPr txBox="1"/>
            <p:nvPr/>
          </p:nvSpPr>
          <p:spPr>
            <a:xfrm>
              <a:off x="2494058" y="4437073"/>
              <a:ext cx="84296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Response</a:t>
              </a:r>
              <a:endParaRPr lang="ko-KR" altLang="en-US" sz="900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B06715B-BFD9-4A03-BE3A-16938A6F3EF7}"/>
                </a:ext>
              </a:extLst>
            </p:cNvPr>
            <p:cNvSpPr/>
            <p:nvPr/>
          </p:nvSpPr>
          <p:spPr>
            <a:xfrm>
              <a:off x="472383" y="3188441"/>
              <a:ext cx="857250" cy="19278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브라우저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50F3490-FACF-4066-9CD2-207BE98D1F73}"/>
                </a:ext>
              </a:extLst>
            </p:cNvPr>
            <p:cNvSpPr/>
            <p:nvPr/>
          </p:nvSpPr>
          <p:spPr>
            <a:xfrm>
              <a:off x="1661817" y="3185180"/>
              <a:ext cx="857250" cy="192782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Front Controller</a:t>
              </a:r>
              <a:endPara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76EC584-EE00-4881-BB6B-94342EE3D4EB}"/>
                </a:ext>
              </a:extLst>
            </p:cNvPr>
            <p:cNvSpPr/>
            <p:nvPr/>
          </p:nvSpPr>
          <p:spPr>
            <a:xfrm>
              <a:off x="3312012" y="3185179"/>
              <a:ext cx="857250" cy="192782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Controller</a:t>
              </a:r>
              <a:endPara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0E56B18D-0D0C-4161-AB30-A45C42DA046B}"/>
                </a:ext>
              </a:extLst>
            </p:cNvPr>
            <p:cNvCxnSpPr>
              <a:cxnSpLocks/>
            </p:cNvCxnSpPr>
            <p:nvPr/>
          </p:nvCxnSpPr>
          <p:spPr>
            <a:xfrm>
              <a:off x="2644076" y="4101897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BF509E4A-260D-48A3-BFAA-866A10501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4076" y="4373360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DB0531-4A73-41F3-8591-B532EFB8A88E}"/>
                </a:ext>
              </a:extLst>
            </p:cNvPr>
            <p:cNvSpPr txBox="1"/>
            <p:nvPr/>
          </p:nvSpPr>
          <p:spPr>
            <a:xfrm>
              <a:off x="2565494" y="3894148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Request</a:t>
              </a:r>
              <a:endParaRPr lang="ko-KR" altLang="en-US" sz="900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5728964-5597-4431-B153-0CA0C688D920}"/>
                </a:ext>
              </a:extLst>
            </p:cNvPr>
            <p:cNvSpPr/>
            <p:nvPr/>
          </p:nvSpPr>
          <p:spPr>
            <a:xfrm>
              <a:off x="4819356" y="3185179"/>
              <a:ext cx="857250" cy="192782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Service</a:t>
              </a:r>
            </a:p>
            <a:p>
              <a:pPr algn="ctr"/>
              <a:r>
                <a:rPr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(Business Logic)</a:t>
              </a:r>
              <a:endPara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CE8486-634F-4247-B6DD-EE4219B6170D}"/>
                </a:ext>
              </a:extLst>
            </p:cNvPr>
            <p:cNvSpPr txBox="1"/>
            <p:nvPr/>
          </p:nvSpPr>
          <p:spPr>
            <a:xfrm>
              <a:off x="2554779" y="3694124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7F12514D-BF8B-4E7E-9B57-54BCC64134F4}"/>
                </a:ext>
              </a:extLst>
            </p:cNvPr>
            <p:cNvCxnSpPr>
              <a:cxnSpLocks/>
            </p:cNvCxnSpPr>
            <p:nvPr/>
          </p:nvCxnSpPr>
          <p:spPr>
            <a:xfrm>
              <a:off x="4215681" y="3927747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840D8CB5-3BFD-4828-9930-112D5B2745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5681" y="4199210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230658E-EC0E-4845-AAEA-811C87C9A528}"/>
                </a:ext>
              </a:extLst>
            </p:cNvPr>
            <p:cNvSpPr txBox="1"/>
            <p:nvPr/>
          </p:nvSpPr>
          <p:spPr>
            <a:xfrm>
              <a:off x="4126384" y="3691424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412F2F7-01F0-4AFB-AF99-F6BE1BB94AB9}"/>
                </a:ext>
              </a:extLst>
            </p:cNvPr>
            <p:cNvSpPr txBox="1"/>
            <p:nvPr/>
          </p:nvSpPr>
          <p:spPr>
            <a:xfrm>
              <a:off x="2554779" y="4637097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9DBFAD1-8332-41FB-ABD0-5983242F93E4}"/>
                </a:ext>
              </a:extLst>
            </p:cNvPr>
            <p:cNvSpPr txBox="1"/>
            <p:nvPr/>
          </p:nvSpPr>
          <p:spPr>
            <a:xfrm>
              <a:off x="4147818" y="4269485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9919601-997F-436A-857A-8314755145D0}"/>
                </a:ext>
              </a:extLst>
            </p:cNvPr>
            <p:cNvSpPr/>
            <p:nvPr/>
          </p:nvSpPr>
          <p:spPr>
            <a:xfrm>
              <a:off x="6317755" y="3185179"/>
              <a:ext cx="857250" cy="192782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Repository</a:t>
              </a:r>
              <a:endPara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864A661E-A067-4C6D-900E-7261410AD4D2}"/>
                </a:ext>
              </a:extLst>
            </p:cNvPr>
            <p:cNvCxnSpPr>
              <a:cxnSpLocks/>
            </p:cNvCxnSpPr>
            <p:nvPr/>
          </p:nvCxnSpPr>
          <p:spPr>
            <a:xfrm>
              <a:off x="5725717" y="3948147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A9A03BA8-A297-4C0B-A885-1A4EA87DFF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25717" y="4219610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C11B76C-58BD-4179-B262-881D0BE60638}"/>
                </a:ext>
              </a:extLst>
            </p:cNvPr>
            <p:cNvSpPr txBox="1"/>
            <p:nvPr/>
          </p:nvSpPr>
          <p:spPr>
            <a:xfrm>
              <a:off x="5636420" y="3711824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D0F497F-CFF5-459C-B463-268426412934}"/>
                </a:ext>
              </a:extLst>
            </p:cNvPr>
            <p:cNvSpPr txBox="1"/>
            <p:nvPr/>
          </p:nvSpPr>
          <p:spPr>
            <a:xfrm>
              <a:off x="5657853" y="4289885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9F61107-C976-4CD0-80C0-36146B7DB3DC}"/>
                </a:ext>
              </a:extLst>
            </p:cNvPr>
            <p:cNvSpPr/>
            <p:nvPr/>
          </p:nvSpPr>
          <p:spPr>
            <a:xfrm>
              <a:off x="7814364" y="3680920"/>
              <a:ext cx="857250" cy="839207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DB</a:t>
              </a:r>
              <a:endPara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433A1A4F-2E78-4AA8-8242-787E274C0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14319" y="3991461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792F5B47-2503-4561-9B73-8223842180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14319" y="4262923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673E12D-C709-473F-B9A9-94F9C5CEEB70}"/>
                </a:ext>
              </a:extLst>
            </p:cNvPr>
            <p:cNvSpPr txBox="1"/>
            <p:nvPr/>
          </p:nvSpPr>
          <p:spPr>
            <a:xfrm>
              <a:off x="7125022" y="3755137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D65A593-6E59-499C-94C6-359D4AC844BF}"/>
                </a:ext>
              </a:extLst>
            </p:cNvPr>
            <p:cNvSpPr txBox="1"/>
            <p:nvPr/>
          </p:nvSpPr>
          <p:spPr>
            <a:xfrm>
              <a:off x="7146456" y="4333198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01553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상세 설계서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Controller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08612"/>
              </p:ext>
            </p:extLst>
          </p:nvPr>
        </p:nvGraphicFramePr>
        <p:xfrm>
          <a:off x="455849" y="987538"/>
          <a:ext cx="8524180" cy="531226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96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추천 알고리즘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피드백 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퍼스널리티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추천 피드백에 사용되는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Java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Contoller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1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Controller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308456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클래스명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PersonalityFeedbackController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112285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김예지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changeModelRatio</a:t>
                      </a:r>
                      <a:endParaRPr lang="en-US" altLang="ko-KR" sz="1600" dirty="0"/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dirty="0" err="1"/>
                        <a:t>url</a:t>
                      </a:r>
                      <a:r>
                        <a:rPr lang="en-US" altLang="ko-KR" sz="1100" dirty="0"/>
                        <a:t> : 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/>
                        <a:t>예외처리  </a:t>
                      </a:r>
                      <a:r>
                        <a:rPr lang="en-US" altLang="ko-KR" sz="1100" dirty="0"/>
                        <a:t>: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dirty="0"/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dirty="0" err="1"/>
                        <a:t>pickTravelItem</a:t>
                      </a:r>
                      <a:endParaRPr lang="en-US" altLang="ko-KR" sz="1600" dirty="0"/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dirty="0" err="1"/>
                        <a:t>url</a:t>
                      </a:r>
                      <a:r>
                        <a:rPr lang="en-US" altLang="ko-KR" sz="1100" dirty="0"/>
                        <a:t> : 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/>
                        <a:t>예외처리  </a:t>
                      </a:r>
                      <a:r>
                        <a:rPr lang="en-US" altLang="ko-KR" sz="1100" dirty="0"/>
                        <a:t>: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6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getAssociatesItem</a:t>
                      </a:r>
                      <a:endParaRPr lang="en-US" altLang="ko-KR" sz="1600" dirty="0"/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dirty="0" err="1"/>
                        <a:t>url</a:t>
                      </a:r>
                      <a:r>
                        <a:rPr lang="en-US" altLang="ko-KR" sz="1100" dirty="0"/>
                        <a:t> : 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/>
                        <a:t>예외처리  </a:t>
                      </a:r>
                      <a:r>
                        <a:rPr lang="en-US" altLang="ko-KR" sz="1100" dirty="0"/>
                        <a:t>: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5128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알고리즘 상세 설계서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Service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282669"/>
              </p:ext>
            </p:extLst>
          </p:nvPr>
        </p:nvGraphicFramePr>
        <p:xfrm>
          <a:off x="311150" y="914400"/>
          <a:ext cx="8524180" cy="5425962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추천 알고리즘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피드백 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35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퍼스널리티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추천 피드백에 사용되는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Java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Service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8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Service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308456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클래스명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PersonalityFeedbackService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112285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김예지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/>
                        <a:t>changeModelRatio</a:t>
                      </a:r>
                      <a:r>
                        <a:rPr lang="en-US" altLang="ko-KR" sz="1800" dirty="0"/>
                        <a:t>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+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 err="1"/>
                        <a:t>addRatio</a:t>
                      </a:r>
                      <a:r>
                        <a:rPr lang="en-US" altLang="ko-KR" sz="1100" dirty="0"/>
                        <a:t>(Class : </a:t>
                      </a:r>
                      <a:r>
                        <a:rPr lang="ko-KR" altLang="en-US" sz="1100" dirty="0"/>
                        <a:t>카테고리</a:t>
                      </a:r>
                      <a:r>
                        <a:rPr lang="en-US" altLang="ko-KR" sz="1100" dirty="0"/>
                        <a:t>) : //</a:t>
                      </a:r>
                      <a:r>
                        <a:rPr lang="ko-KR" altLang="en-US" sz="1100" dirty="0"/>
                        <a:t>클래스 카테고리를 </a:t>
                      </a:r>
                      <a:r>
                        <a:rPr lang="en-US" altLang="ko-KR" sz="1100" dirty="0"/>
                        <a:t>Input </a:t>
                      </a:r>
                      <a:r>
                        <a:rPr lang="ko-KR" altLang="en-US" sz="1100" dirty="0"/>
                        <a:t>으로 해당 카테고리 가중치 값을 </a:t>
                      </a:r>
                      <a:r>
                        <a:rPr lang="en-US" altLang="ko-KR" sz="1100" dirty="0"/>
                        <a:t>+1 </a:t>
                      </a:r>
                      <a:r>
                        <a:rPr lang="ko-KR" altLang="en-US" sz="1100" dirty="0"/>
                        <a:t>하는 함수</a:t>
                      </a:r>
                      <a:endParaRPr lang="en-US" altLang="ko-KR" sz="11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: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성공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 : 0 (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실패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) </a:t>
                      </a:r>
                      <a:endParaRPr lang="en-US" altLang="ko-KR" sz="18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+ </a:t>
                      </a:r>
                      <a:r>
                        <a:rPr lang="en-US" altLang="ko-KR" sz="1100" dirty="0" err="1"/>
                        <a:t>tuneRatio</a:t>
                      </a:r>
                      <a:r>
                        <a:rPr lang="en-US" altLang="ko-KR" sz="1100" dirty="0"/>
                        <a:t>(Class : </a:t>
                      </a:r>
                      <a:r>
                        <a:rPr lang="ko-KR" altLang="en-US" sz="1100" dirty="0" err="1"/>
                        <a:t>퍼스널리티명</a:t>
                      </a:r>
                      <a:r>
                        <a:rPr lang="en-US" altLang="ko-KR" sz="1100" dirty="0"/>
                        <a:t>, Class : Category id) : return Float(Success) -1(Fail)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: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Float </a:t>
                      </a:r>
                      <a:r>
                        <a:rPr lang="ko-KR" altLang="en-US" sz="1100" dirty="0" err="1">
                          <a:solidFill>
                            <a:schemeClr val="accent1"/>
                          </a:solidFill>
                        </a:rPr>
                        <a:t>수식값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성공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) //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반영된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Personality 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의 카테고리 값을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 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하는 함수</a:t>
                      </a:r>
                      <a:endParaRPr lang="en-US" altLang="ko-KR" sz="110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 : -1 (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실패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)  //  </a:t>
                      </a:r>
                      <a:endParaRPr lang="en-US" altLang="ko-KR" sz="18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/>
                        <a:t>pickTravelItem</a:t>
                      </a:r>
                      <a:endParaRPr lang="en-US" altLang="ko-KR" sz="18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+ </a:t>
                      </a:r>
                      <a:r>
                        <a:rPr lang="en-US" altLang="ko-KR" sz="1100" dirty="0" err="1"/>
                        <a:t>listTravelItem</a:t>
                      </a:r>
                      <a:r>
                        <a:rPr lang="en-US" altLang="ko-KR" sz="1100" dirty="0"/>
                        <a:t>(int : </a:t>
                      </a:r>
                      <a:r>
                        <a:rPr lang="ko-KR" altLang="en-US" sz="1100" dirty="0"/>
                        <a:t>게시물 숫자</a:t>
                      </a:r>
                      <a:r>
                        <a:rPr lang="en-US" altLang="ko-KR" sz="1100" dirty="0"/>
                        <a:t>)  // </a:t>
                      </a:r>
                      <a:r>
                        <a:rPr lang="ko-KR" altLang="en-US" sz="1100" dirty="0"/>
                        <a:t>사용자의 게시물에 띄울 아이템의 개수를 정의하는 함수</a:t>
                      </a:r>
                      <a:endParaRPr lang="en-US" altLang="ko-KR" sz="11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: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성공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 : 0 (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실패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) </a:t>
                      </a:r>
                    </a:p>
                    <a:p>
                      <a:r>
                        <a:rPr lang="en-US" altLang="ko-KR" sz="1100" dirty="0"/>
                        <a:t>+ </a:t>
                      </a:r>
                      <a:r>
                        <a:rPr lang="en-US" altLang="ko-KR" sz="1100" dirty="0" err="1"/>
                        <a:t>listTravelItemSort</a:t>
                      </a:r>
                      <a:r>
                        <a:rPr lang="en-US" altLang="ko-KR" sz="1100" dirty="0"/>
                        <a:t>(list </a:t>
                      </a:r>
                      <a:r>
                        <a:rPr lang="en-US" altLang="ko-KR" sz="1100" dirty="0" err="1"/>
                        <a:t>ItemkeyList</a:t>
                      </a:r>
                      <a:r>
                        <a:rPr lang="en-US" altLang="ko-KR" sz="1100" dirty="0"/>
                        <a:t>[]) //</a:t>
                      </a:r>
                      <a:r>
                        <a:rPr lang="ko-KR" altLang="en-US" sz="1100" dirty="0"/>
                        <a:t> 추천된 아이템들의 키 리스트를 </a:t>
                      </a:r>
                      <a:r>
                        <a:rPr lang="en-US" altLang="ko-KR" sz="1100" dirty="0"/>
                        <a:t>input</a:t>
                      </a:r>
                      <a:r>
                        <a:rPr lang="ko-KR" altLang="en-US" sz="1100" dirty="0"/>
                        <a:t>으로 해당 아이템키의 좋아요 개수 순으로 정렬하는 함수</a:t>
                      </a:r>
                      <a:endParaRPr lang="en-US" altLang="ko-KR" sz="1100" dirty="0"/>
                    </a:p>
                    <a:p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Return :  </a:t>
                      </a:r>
                      <a:r>
                        <a:rPr lang="en-US" altLang="ko-KR" sz="1100" b="1" kern="100" baseline="0" dirty="0" err="1">
                          <a:solidFill>
                            <a:schemeClr val="accent1"/>
                          </a:solidFill>
                          <a:effectLst/>
                        </a:rPr>
                        <a:t>ArrayList</a:t>
                      </a:r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1" kern="100" baseline="0" dirty="0" err="1">
                          <a:solidFill>
                            <a:schemeClr val="accent1"/>
                          </a:solidFill>
                          <a:effectLst/>
                        </a:rPr>
                        <a:t>ItemkeyList</a:t>
                      </a:r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[]  // sorted </a:t>
                      </a:r>
                      <a:r>
                        <a:rPr lang="ko-KR" altLang="en-US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된 </a:t>
                      </a:r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Item key </a:t>
                      </a:r>
                      <a:r>
                        <a:rPr lang="ko-KR" altLang="en-US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들로 이루어진 아이템 리스트를  반환</a:t>
                      </a:r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 </a:t>
                      </a:r>
                    </a:p>
                    <a:p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Return : null</a:t>
                      </a:r>
                      <a:r>
                        <a:rPr lang="ko-KR" altLang="en-US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//</a:t>
                      </a:r>
                      <a:r>
                        <a:rPr lang="ko-KR" altLang="en-US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1" kern="100" baseline="0" dirty="0" err="1">
                          <a:solidFill>
                            <a:schemeClr val="accent1"/>
                          </a:solidFill>
                          <a:effectLst/>
                        </a:rPr>
                        <a:t>실패시</a:t>
                      </a:r>
                      <a:r>
                        <a:rPr lang="ko-KR" altLang="en-US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 예외 반환</a:t>
                      </a:r>
                      <a:endParaRPr lang="en-US" altLang="ko-KR" sz="1800" b="1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/>
                        <a:t>getAssociatesItem</a:t>
                      </a: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+ </a:t>
                      </a:r>
                      <a:r>
                        <a:rPr lang="en-US" altLang="ko-KR" sz="1100" dirty="0" err="1"/>
                        <a:t>getAssociatesItem</a:t>
                      </a:r>
                      <a:r>
                        <a:rPr lang="en-US" altLang="ko-KR" sz="1100" dirty="0"/>
                        <a:t>(Class : </a:t>
                      </a:r>
                      <a:r>
                        <a:rPr lang="ko-KR" altLang="en-US" sz="1100" dirty="0"/>
                        <a:t>소분류 카테고리</a:t>
                      </a:r>
                      <a:r>
                        <a:rPr lang="en-US" altLang="ko-KR" sz="1100" dirty="0"/>
                        <a:t>id)</a:t>
                      </a:r>
                    </a:p>
                    <a:p>
                      <a:r>
                        <a:rPr lang="en-US" altLang="ko-KR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Return : 1(</a:t>
                      </a:r>
                      <a:r>
                        <a:rPr lang="ko-KR" altLang="en-US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성공</a:t>
                      </a:r>
                      <a:r>
                        <a:rPr lang="en-US" altLang="ko-KR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)</a:t>
                      </a:r>
                    </a:p>
                    <a:p>
                      <a:r>
                        <a:rPr lang="en-US" altLang="ko-KR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Return : 0(</a:t>
                      </a:r>
                      <a:r>
                        <a:rPr lang="ko-KR" altLang="en-US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실패</a:t>
                      </a:r>
                      <a:r>
                        <a:rPr lang="en-US" altLang="ko-KR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)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9575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상세 설계서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–Repository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452457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추천 알고리즘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피드백 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퍼스널리티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추천 피드백에 사용되는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Java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Repository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레이어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8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Repository Layer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308456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클래스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FeedbackRepository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112285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김예지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0352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6EE4F01-6F92-4362-AA8B-984031D2F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/>
          <a:lstStyle/>
          <a:p>
            <a:r>
              <a:rPr lang="en-US" altLang="ko-KR" dirty="0"/>
              <a:t>ERD</a:t>
            </a:r>
            <a:endParaRPr lang="ko-KR" altLang="en-US" dirty="0"/>
          </a:p>
        </p:txBody>
      </p:sp>
      <p:pic>
        <p:nvPicPr>
          <p:cNvPr id="6" name="그림 5">
            <a:hlinkClick r:id="rId2" action="ppaction://hlinkfile"/>
            <a:extLst>
              <a:ext uri="{FF2B5EF4-FFF2-40B4-BE49-F238E27FC236}">
                <a16:creationId xmlns:a16="http://schemas.microsoft.com/office/drawing/2014/main" id="{49A69DF5-2B8D-4315-83AF-357332D20E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702" b="38695"/>
          <a:stretch/>
        </p:blipFill>
        <p:spPr>
          <a:xfrm>
            <a:off x="334428" y="976021"/>
            <a:ext cx="8269017" cy="507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685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상세 설계서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Entity Class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640324"/>
              </p:ext>
            </p:extLst>
          </p:nvPr>
        </p:nvGraphicFramePr>
        <p:xfrm>
          <a:off x="311150" y="914400"/>
          <a:ext cx="8524180" cy="5425962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추천 알고리즘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피드백 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퍼스널리티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추천 피드백에 사용되는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Entity Class</a:t>
                      </a:r>
                    </a:p>
                    <a:p>
                      <a:pPr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8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Entity Layer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308456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클래스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Feedback_“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테이블명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“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112285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김예지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0F4687C4-4194-46A8-BB5E-75E3E0D1E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828" y="3258765"/>
            <a:ext cx="5708343" cy="224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799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테스트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IO Dummy data(Postman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899796"/>
              </p:ext>
            </p:extLst>
          </p:nvPr>
        </p:nvGraphicFramePr>
        <p:xfrm>
          <a:off x="311150" y="91440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Input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CDFF0D48-49A2-5E4A-A057-50A6AFC9B7ED}"/>
              </a:ext>
            </a:extLst>
          </p:cNvPr>
          <p:cNvGraphicFramePr>
            <a:graphicFrameLocks noGrp="1"/>
          </p:cNvGraphicFramePr>
          <p:nvPr/>
        </p:nvGraphicFramePr>
        <p:xfrm>
          <a:off x="4572000" y="90872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Output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8484372-871C-4316-B12B-A344AD01204E}"/>
              </a:ext>
            </a:extLst>
          </p:cNvPr>
          <p:cNvSpPr txBox="1"/>
          <p:nvPr/>
        </p:nvSpPr>
        <p:spPr>
          <a:xfrm>
            <a:off x="794090" y="2681106"/>
            <a:ext cx="312670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{ </a:t>
            </a:r>
          </a:p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6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userIdx</a:t>
            </a:r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48,</a:t>
            </a:r>
          </a:p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6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itemIdx</a:t>
            </a:r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115,</a:t>
            </a:r>
          </a:p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6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categoryIdx</a:t>
            </a:r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100152,</a:t>
            </a:r>
          </a:p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 “</a:t>
            </a:r>
            <a:r>
              <a:rPr lang="en-US" altLang="ko-KR" sz="16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subCategoryIdx</a:t>
            </a:r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100152987</a:t>
            </a:r>
          </a:p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}</a:t>
            </a:r>
            <a:endParaRPr lang="ko-KR" altLang="en-US" sz="16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FC06B1-9AC3-41EC-96E8-4ADF6CEDA5EA}"/>
              </a:ext>
            </a:extLst>
          </p:cNvPr>
          <p:cNvSpPr txBox="1"/>
          <p:nvPr/>
        </p:nvSpPr>
        <p:spPr>
          <a:xfrm>
            <a:off x="4607295" y="2844224"/>
            <a:ext cx="39378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{ </a:t>
            </a:r>
          </a:p>
          <a:p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4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statusCode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”: 201,</a:t>
            </a:r>
          </a:p>
          <a:p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4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responseMessage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“</a:t>
            </a:r>
            <a:r>
              <a:rPr lang="ko-KR" altLang="en-US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가중치 반영 완료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”,</a:t>
            </a:r>
          </a:p>
          <a:p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4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responseData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null</a:t>
            </a:r>
          </a:p>
          <a:p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}</a:t>
            </a:r>
            <a:endParaRPr lang="ko-KR" altLang="en-US" sz="1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588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0FA8FE6-0ECE-49D6-AAC2-9D8C7F34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설정 </a:t>
            </a:r>
            <a:r>
              <a:rPr lang="en-US" altLang="ko-KR" dirty="0"/>
              <a:t>– SOPT </a:t>
            </a:r>
            <a:r>
              <a:rPr lang="ko-KR" altLang="en-US" dirty="0"/>
              <a:t>환경설정 가이드</a:t>
            </a:r>
            <a:r>
              <a:rPr lang="en-US" altLang="ko-KR" dirty="0"/>
              <a:t>.pdf</a:t>
            </a:r>
            <a:r>
              <a:rPr lang="ko-KR" altLang="en-US" dirty="0"/>
              <a:t> 참조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CEA663-8B90-4B7F-ACB8-BF5A0483D2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10" r="39140"/>
          <a:stretch/>
        </p:blipFill>
        <p:spPr>
          <a:xfrm>
            <a:off x="1001947" y="1363717"/>
            <a:ext cx="2821021" cy="46449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0735E9-413E-44CB-86D3-3D7F5D815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61" t="5666"/>
          <a:stretch/>
        </p:blipFill>
        <p:spPr>
          <a:xfrm>
            <a:off x="5321034" y="1242708"/>
            <a:ext cx="2208178" cy="43725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38173C-7E60-479F-B9F2-5F07DEC7C7D1}"/>
              </a:ext>
            </a:extLst>
          </p:cNvPr>
          <p:cNvSpPr txBox="1"/>
          <p:nvPr/>
        </p:nvSpPr>
        <p:spPr>
          <a:xfrm>
            <a:off x="5658033" y="6167337"/>
            <a:ext cx="323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출처  </a:t>
            </a:r>
            <a:r>
              <a:rPr lang="en-US" altLang="ko-KR" dirty="0"/>
              <a:t>: SOPT </a:t>
            </a:r>
            <a:r>
              <a:rPr lang="ko-KR" altLang="en-US" dirty="0"/>
              <a:t>환경설정 가이드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A09282-8821-4AE6-909A-A3152074D095}"/>
              </a:ext>
            </a:extLst>
          </p:cNvPr>
          <p:cNvSpPr txBox="1"/>
          <p:nvPr/>
        </p:nvSpPr>
        <p:spPr>
          <a:xfrm>
            <a:off x="1525506" y="3501530"/>
            <a:ext cx="323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en-US" altLang="ko-KR" dirty="0" err="1"/>
              <a:t>SpringBoot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9F9538-F2CC-41A0-80B5-B3290C2A6C68}"/>
              </a:ext>
            </a:extLst>
          </p:cNvPr>
          <p:cNvSpPr txBox="1"/>
          <p:nvPr/>
        </p:nvSpPr>
        <p:spPr>
          <a:xfrm>
            <a:off x="5996936" y="2058539"/>
            <a:ext cx="323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편집기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214CCE-D907-43BC-84D6-01815E8D0AE2}"/>
              </a:ext>
            </a:extLst>
          </p:cNvPr>
          <p:cNvSpPr txBox="1"/>
          <p:nvPr/>
        </p:nvSpPr>
        <p:spPr>
          <a:xfrm>
            <a:off x="6168735" y="4623231"/>
            <a:ext cx="323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테스트</a:t>
            </a:r>
          </a:p>
        </p:txBody>
      </p:sp>
    </p:spTree>
    <p:extLst>
      <p:ext uri="{BB962C8B-B14F-4D97-AF65-F5344CB8AC3E}">
        <p14:creationId xmlns:p14="http://schemas.microsoft.com/office/powerpoint/2010/main" val="2814948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881845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16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GUI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A09237A8-5301-4481-8882-91D93F1DC0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4731" r="998" b="5741"/>
          <a:stretch/>
        </p:blipFill>
        <p:spPr>
          <a:xfrm>
            <a:off x="1804987" y="2547547"/>
            <a:ext cx="5534025" cy="2815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4CA1FD-218A-43EA-A05F-55963FDD77C7}"/>
              </a:ext>
            </a:extLst>
          </p:cNvPr>
          <p:cNvSpPr txBox="1"/>
          <p:nvPr/>
        </p:nvSpPr>
        <p:spPr>
          <a:xfrm>
            <a:off x="2819399" y="5534913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GUI (1) </a:t>
            </a:r>
            <a:endParaRPr lang="ko-KR" altLang="en-US" sz="1400" dirty="0">
              <a:latin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270555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16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GUI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2B173531-4451-4588-81CF-35E484C509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63" t="22777" r="29166" b="9169"/>
          <a:stretch/>
        </p:blipFill>
        <p:spPr>
          <a:xfrm>
            <a:off x="598441" y="2832790"/>
            <a:ext cx="3087733" cy="30099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966F89C-9E1A-49B9-97F7-FD97EEAEBA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42" t="23039" r="10521" b="8813"/>
          <a:stretch/>
        </p:blipFill>
        <p:spPr>
          <a:xfrm>
            <a:off x="4572000" y="3026120"/>
            <a:ext cx="3827934" cy="26232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53ED25-B9E9-4979-86CD-D67580B28411}"/>
              </a:ext>
            </a:extLst>
          </p:cNvPr>
          <p:cNvSpPr txBox="1"/>
          <p:nvPr/>
        </p:nvSpPr>
        <p:spPr>
          <a:xfrm>
            <a:off x="389707" y="5842690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GUI (2) 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4DBED8-434D-4510-BA76-8CFCBAFB28B2}"/>
              </a:ext>
            </a:extLst>
          </p:cNvPr>
          <p:cNvSpPr txBox="1"/>
          <p:nvPr/>
        </p:nvSpPr>
        <p:spPr>
          <a:xfrm>
            <a:off x="4733367" y="5786027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GUI (3) 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4878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421595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Presentation Layer(Controller)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25418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A3307F7F-4918-4713-A86D-72D7BB2F4D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000" t="25371" r="12187" b="50000"/>
          <a:stretch/>
        </p:blipFill>
        <p:spPr>
          <a:xfrm>
            <a:off x="1496109" y="2995889"/>
            <a:ext cx="6151782" cy="1990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1F013C-C22B-4176-ACAA-9E3FC3267D7D}"/>
              </a:ext>
            </a:extLst>
          </p:cNvPr>
          <p:cNvSpPr txBox="1"/>
          <p:nvPr/>
        </p:nvSpPr>
        <p:spPr>
          <a:xfrm>
            <a:off x="2819400" y="5346932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Presentation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(Controller)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8077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79502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Business Logic (Service) Layer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233977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1F013C-C22B-4176-ACAA-9E3FC3267D7D}"/>
              </a:ext>
            </a:extLst>
          </p:cNvPr>
          <p:cNvSpPr txBox="1"/>
          <p:nvPr/>
        </p:nvSpPr>
        <p:spPr>
          <a:xfrm>
            <a:off x="6088965" y="2762737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Business Logic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(Service)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922030-7706-4E37-BBAD-73390129AC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13" t="20185" r="13542" b="33889"/>
          <a:stretch/>
        </p:blipFill>
        <p:spPr>
          <a:xfrm>
            <a:off x="704100" y="2762737"/>
            <a:ext cx="5029276" cy="3157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8B268C-F669-4CB3-A20F-732E9C361A07}"/>
              </a:ext>
            </a:extLst>
          </p:cNvPr>
          <p:cNvSpPr txBox="1"/>
          <p:nvPr/>
        </p:nvSpPr>
        <p:spPr>
          <a:xfrm>
            <a:off x="6088965" y="3429000"/>
            <a:ext cx="2390775" cy="231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비밀번호 단방향 복호화</a:t>
            </a:r>
            <a:r>
              <a:rPr lang="en-US" altLang="ko-KR" sz="1400" dirty="0">
                <a:latin typeface="+mn-ea"/>
              </a:rPr>
              <a:t>(AES256Util)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+mn-ea"/>
              </a:rPr>
              <a:t>SignUpReq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회원가입 정보 </a:t>
            </a:r>
            <a:r>
              <a:rPr lang="en-US" altLang="ko-KR" sz="1400" dirty="0">
                <a:latin typeface="+mn-ea"/>
              </a:rPr>
              <a:t>Entity)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Business Logic </a:t>
            </a:r>
            <a:r>
              <a:rPr lang="ko-KR" altLang="en-US" sz="1400" dirty="0">
                <a:latin typeface="+mn-ea"/>
              </a:rPr>
              <a:t>처리는 </a:t>
            </a:r>
            <a:r>
              <a:rPr lang="en-US" altLang="ko-KR" sz="1400" dirty="0">
                <a:latin typeface="+mn-ea"/>
              </a:rPr>
              <a:t>try-catch</a:t>
            </a:r>
            <a:r>
              <a:rPr lang="ko-KR" altLang="en-US" sz="1400" dirty="0">
                <a:latin typeface="+mn-ea"/>
              </a:rPr>
              <a:t>를 이용한 예외처리가 권장됨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4025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581296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Repository Layer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360099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1F013C-C22B-4176-ACAA-9E3FC3267D7D}"/>
              </a:ext>
            </a:extLst>
          </p:cNvPr>
          <p:cNvSpPr txBox="1"/>
          <p:nvPr/>
        </p:nvSpPr>
        <p:spPr>
          <a:xfrm>
            <a:off x="3376608" y="4008413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Repository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(Repository)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8B268C-F669-4CB3-A20F-732E9C361A07}"/>
              </a:ext>
            </a:extLst>
          </p:cNvPr>
          <p:cNvSpPr txBox="1"/>
          <p:nvPr/>
        </p:nvSpPr>
        <p:spPr>
          <a:xfrm>
            <a:off x="1428527" y="4796083"/>
            <a:ext cx="6611597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Java ORM</a:t>
            </a:r>
            <a:r>
              <a:rPr lang="ko-KR" altLang="en-US" sz="1400" dirty="0">
                <a:latin typeface="+mn-ea"/>
              </a:rPr>
              <a:t>에 대한 </a:t>
            </a:r>
            <a:r>
              <a:rPr lang="en-US" altLang="ko-KR" sz="1400" dirty="0">
                <a:latin typeface="+mn-ea"/>
              </a:rPr>
              <a:t>API </a:t>
            </a:r>
            <a:r>
              <a:rPr lang="ko-KR" altLang="en-US" sz="1400" dirty="0">
                <a:latin typeface="+mn-ea"/>
              </a:rPr>
              <a:t>표준 명세인 </a:t>
            </a:r>
            <a:r>
              <a:rPr lang="en-US" altLang="ko-KR" sz="1400" dirty="0">
                <a:latin typeface="+mn-ea"/>
              </a:rPr>
              <a:t>JPA</a:t>
            </a:r>
            <a:r>
              <a:rPr lang="ko-KR" altLang="en-US" sz="1400" dirty="0">
                <a:latin typeface="+mn-ea"/>
              </a:rPr>
              <a:t>의 구현체 </a:t>
            </a:r>
            <a:r>
              <a:rPr lang="en-US" altLang="ko-KR" sz="1400" dirty="0">
                <a:latin typeface="+mn-ea"/>
              </a:rPr>
              <a:t>Hibernate</a:t>
            </a:r>
            <a:r>
              <a:rPr lang="ko-KR" altLang="en-US" sz="1400" dirty="0">
                <a:latin typeface="+mn-ea"/>
              </a:rPr>
              <a:t>를 활용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HQL</a:t>
            </a:r>
            <a:r>
              <a:rPr lang="ko-KR" altLang="en-US" sz="1400" dirty="0">
                <a:latin typeface="+mn-ea"/>
              </a:rPr>
              <a:t>이라 불리는 강력한 쿼리 언어를 포함해 객체 지향적으로 클래스와 테이블의 </a:t>
            </a:r>
            <a:r>
              <a:rPr lang="en-US" altLang="ko-KR" sz="1400" dirty="0">
                <a:latin typeface="+mn-ea"/>
              </a:rPr>
              <a:t>Mapping</a:t>
            </a:r>
            <a:r>
              <a:rPr lang="ko-KR" altLang="en-US" sz="1400" dirty="0">
                <a:latin typeface="+mn-ea"/>
              </a:rPr>
              <a:t>하기에 용이하다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6E3AAD-EAC2-4487-8364-716D99336E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80" t="33889" r="14480" b="53730"/>
          <a:stretch/>
        </p:blipFill>
        <p:spPr>
          <a:xfrm>
            <a:off x="1428527" y="2749741"/>
            <a:ext cx="6286939" cy="106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5852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1418</TotalTime>
  <Words>2271</Words>
  <Application>Microsoft Office PowerPoint</Application>
  <PresentationFormat>화면 슬라이드 쇼(4:3)</PresentationFormat>
  <Paragraphs>441</Paragraphs>
  <Slides>31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1" baseType="lpstr">
      <vt:lpstr>AppleSDGothicNeoL00</vt:lpstr>
      <vt:lpstr>AppleSDGothicNeoM00</vt:lpstr>
      <vt:lpstr>Arial</vt:lpstr>
      <vt:lpstr>Calibri</vt:lpstr>
      <vt:lpstr>Calibri Light</vt:lpstr>
      <vt:lpstr>Cambria Math</vt:lpstr>
      <vt:lpstr>Wingdings</vt:lpstr>
      <vt:lpstr>나눔바른고딕</vt:lpstr>
      <vt:lpstr>맑은 고딕</vt:lpstr>
      <vt:lpstr>Office 테마</vt:lpstr>
      <vt:lpstr>2019년도 융합소프트웨어 종합설계 1팀 – 신수동 크러셔</vt:lpstr>
      <vt:lpstr>클래스 디자인 </vt:lpstr>
      <vt:lpstr>ERD</vt:lpstr>
      <vt:lpstr>개발환경 설정 – SOPT 환경설정 가이드.pdf 참조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전체 회원 정보 조회</vt:lpstr>
      <vt:lpstr>기능명  : 전체 회원 정보 조회</vt:lpstr>
      <vt:lpstr>기능명  : 전체 회원 정보 조회</vt:lpstr>
      <vt:lpstr>기능명  : 전체 회원 정보 조회</vt:lpstr>
      <vt:lpstr>기능명  : 전체 회원 정보 조회</vt:lpstr>
      <vt:lpstr>기능명  : 전체 회원 정보 조회</vt:lpstr>
      <vt:lpstr>추천 알고리즘 개요 – 지역 추천 시스템 &amp; 여행 스타일별 게시물 추천 기능</vt:lpstr>
      <vt:lpstr>추천 알고리즘 1) 랜덤 포레스트 방식을 이용한 여행지 추천– 이론개요</vt:lpstr>
      <vt:lpstr>PowerPoint 프레젠테이션</vt:lpstr>
      <vt:lpstr>추천 알고리즘 1) 랜덤 포레스트 방식을 이용한 여행지 추천– 데이터 전처리 구현 Guidline </vt:lpstr>
      <vt:lpstr>추천 알고리즘 1) 랜덤 포레스트 방식을 이용한 여행지 추천– 데이터 학습구현 Guideline </vt:lpstr>
      <vt:lpstr>추천 관광지 조회하기 – 퍼스널리티 추천 피드백 알고리즘 개요</vt:lpstr>
      <vt:lpstr>추천 관광지 조회하기 기능 – 퍼스널리티 추천 피드백 알고리즘 개요</vt:lpstr>
      <vt:lpstr>추천 관광지 조회하기 – 퍼스널리티 추천 피드백 알고리즘 구현 로직</vt:lpstr>
      <vt:lpstr>퍼스널리티기반 추천 기능 상세 설계서 – 개요</vt:lpstr>
      <vt:lpstr>퍼스널리티기반 추천 기능 상세 설계서 – Controller</vt:lpstr>
      <vt:lpstr>퍼스널리티기반 추천 기능 알고리즘 상세 설계서 – Service</vt:lpstr>
      <vt:lpstr>퍼스널리티기반 추천 기능 상세 설계서 –Repository</vt:lpstr>
      <vt:lpstr>퍼스널리티기반 추천 기능 상세 설계서 – Entity Class</vt:lpstr>
      <vt:lpstr>퍼스널리티기반 추천 기능 테스트 IO Dummy data(Postman 사용)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서한얼</dc:creator>
  <cp:lastModifiedBy>서한얼</cp:lastModifiedBy>
  <cp:revision>181</cp:revision>
  <dcterms:created xsi:type="dcterms:W3CDTF">2019-10-27T03:49:09Z</dcterms:created>
  <dcterms:modified xsi:type="dcterms:W3CDTF">2019-12-08T05:45:47Z</dcterms:modified>
</cp:coreProperties>
</file>